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3" r:id="rId3"/>
    <p:sldId id="264" r:id="rId4"/>
    <p:sldId id="265" r:id="rId5"/>
    <p:sldId id="266" r:id="rId6"/>
    <p:sldId id="267" r:id="rId7"/>
    <p:sldId id="257" r:id="rId8"/>
    <p:sldId id="260" r:id="rId9"/>
    <p:sldId id="261" r:id="rId10"/>
    <p:sldId id="262" r:id="rId1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990" autoAdjust="0"/>
  </p:normalViewPr>
  <p:slideViewPr>
    <p:cSldViewPr snapToGrid="0">
      <p:cViewPr varScale="1">
        <p:scale>
          <a:sx n="47" d="100"/>
          <a:sy n="47" d="100"/>
        </p:scale>
        <p:origin x="957" y="55"/>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8419AA0-993D-43FF-9149-17ED7FDC420E}" type="datetimeFigureOut">
              <a:rPr lang="en-US" smtClean="0"/>
              <a:t>5/23/2023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C5ED8AD-1E10-4A0F-8E7E-8493EA5EE26D}" type="slidenum">
              <a:rPr lang="en-US" smtClean="0"/>
              <a:t>‹#›</a:t>
            </a:fld>
            <a:endParaRPr lang="en-US"/>
          </a:p>
        </p:txBody>
      </p:sp>
    </p:spTree>
    <p:extLst>
      <p:ext uri="{BB962C8B-B14F-4D97-AF65-F5344CB8AC3E}">
        <p14:creationId xmlns:p14="http://schemas.microsoft.com/office/powerpoint/2010/main" val="3453031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5ED8AD-1E10-4A0F-8E7E-8493EA5EE26D}" type="slidenum">
              <a:rPr lang="en-US" smtClean="0"/>
              <a:t>1</a:t>
            </a:fld>
            <a:endParaRPr lang="en-US"/>
          </a:p>
        </p:txBody>
      </p:sp>
    </p:spTree>
    <p:extLst>
      <p:ext uri="{BB962C8B-B14F-4D97-AF65-F5344CB8AC3E}">
        <p14:creationId xmlns:p14="http://schemas.microsoft.com/office/powerpoint/2010/main" val="3181813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answer to a parent question: when students leave EISB, it usually isn’t necessary to “translate” grades for the new school.  Many schools/countries have their own systems, so schools are aware of the differences.  Often students will be tested at the new school, and if needed they will contact us for more information.  The IB is recognized internationally, so most other schools have at least some knowledge of our program.</a:t>
            </a:r>
          </a:p>
        </p:txBody>
      </p:sp>
      <p:sp>
        <p:nvSpPr>
          <p:cNvPr id="4" name="Slide Number Placeholder 3"/>
          <p:cNvSpPr>
            <a:spLocks noGrp="1"/>
          </p:cNvSpPr>
          <p:nvPr>
            <p:ph type="sldNum" sz="quarter" idx="5"/>
          </p:nvPr>
        </p:nvSpPr>
        <p:spPr/>
        <p:txBody>
          <a:bodyPr/>
          <a:lstStyle/>
          <a:p>
            <a:fld id="{1C5ED8AD-1E10-4A0F-8E7E-8493EA5EE26D}" type="slidenum">
              <a:rPr lang="en-US" smtClean="0"/>
              <a:t>10</a:t>
            </a:fld>
            <a:endParaRPr lang="en-US"/>
          </a:p>
        </p:txBody>
      </p:sp>
    </p:spTree>
    <p:extLst>
      <p:ext uri="{BB962C8B-B14F-4D97-AF65-F5344CB8AC3E}">
        <p14:creationId xmlns:p14="http://schemas.microsoft.com/office/powerpoint/2010/main" val="2059704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specific subject areas, see the diagram on the cover slide.)  The IB sees all subjects as important and necessary in creating a well-rounded student.  Therefore, PHE, Design, and the Arts are on equal footing with math, science, etc.</a:t>
            </a:r>
            <a:br>
              <a:rPr lang="en-US" dirty="0"/>
            </a:br>
            <a:r>
              <a:rPr lang="en-US" dirty="0"/>
              <a:t>This program is not meant to be about memorization, rote learning, etc., but rather about giving students the tools to think for themselves.</a:t>
            </a:r>
          </a:p>
        </p:txBody>
      </p:sp>
      <p:sp>
        <p:nvSpPr>
          <p:cNvPr id="4" name="Slide Number Placeholder 3"/>
          <p:cNvSpPr>
            <a:spLocks noGrp="1"/>
          </p:cNvSpPr>
          <p:nvPr>
            <p:ph type="sldNum" sz="quarter" idx="5"/>
          </p:nvPr>
        </p:nvSpPr>
        <p:spPr/>
        <p:txBody>
          <a:bodyPr/>
          <a:lstStyle/>
          <a:p>
            <a:fld id="{1C5ED8AD-1E10-4A0F-8E7E-8493EA5EE26D}" type="slidenum">
              <a:rPr lang="en-US" smtClean="0"/>
              <a:t>2</a:t>
            </a:fld>
            <a:endParaRPr lang="en-US"/>
          </a:p>
        </p:txBody>
      </p:sp>
    </p:spTree>
    <p:extLst>
      <p:ext uri="{BB962C8B-B14F-4D97-AF65-F5344CB8AC3E}">
        <p14:creationId xmlns:p14="http://schemas.microsoft.com/office/powerpoint/2010/main" val="881840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EISB has its own set of skills; we are working on meshing them with the MYP system.</a:t>
            </a:r>
          </a:p>
        </p:txBody>
      </p:sp>
      <p:sp>
        <p:nvSpPr>
          <p:cNvPr id="4" name="Slide Number Placeholder 3"/>
          <p:cNvSpPr>
            <a:spLocks noGrp="1"/>
          </p:cNvSpPr>
          <p:nvPr>
            <p:ph type="sldNum" sz="quarter" idx="5"/>
          </p:nvPr>
        </p:nvSpPr>
        <p:spPr/>
        <p:txBody>
          <a:bodyPr/>
          <a:lstStyle/>
          <a:p>
            <a:fld id="{1C5ED8AD-1E10-4A0F-8E7E-8493EA5EE26D}" type="slidenum">
              <a:rPr lang="en-US" smtClean="0"/>
              <a:t>3</a:t>
            </a:fld>
            <a:endParaRPr lang="en-US"/>
          </a:p>
        </p:txBody>
      </p:sp>
    </p:spTree>
    <p:extLst>
      <p:ext uri="{BB962C8B-B14F-4D97-AF65-F5344CB8AC3E}">
        <p14:creationId xmlns:p14="http://schemas.microsoft.com/office/powerpoint/2010/main" val="269923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5ED8AD-1E10-4A0F-8E7E-8493EA5EE26D}" type="slidenum">
              <a:rPr lang="en-US" smtClean="0"/>
              <a:t>4</a:t>
            </a:fld>
            <a:endParaRPr lang="en-US"/>
          </a:p>
        </p:txBody>
      </p:sp>
    </p:spTree>
    <p:extLst>
      <p:ext uri="{BB962C8B-B14F-4D97-AF65-F5344CB8AC3E}">
        <p14:creationId xmlns:p14="http://schemas.microsoft.com/office/powerpoint/2010/main" val="2641797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r>
              <a:rPr lang="en-US" dirty="0"/>
              <a:t>Service: teaching someone a new language, helping with school events</a:t>
            </a:r>
            <a:br>
              <a:rPr lang="en-US" dirty="0"/>
            </a:br>
            <a:r>
              <a:rPr lang="en-US" dirty="0"/>
              <a:t>Action: learning a new language or other skill outside of school, educating yourself about global issues and what you can do about them</a:t>
            </a:r>
          </a:p>
        </p:txBody>
      </p:sp>
      <p:sp>
        <p:nvSpPr>
          <p:cNvPr id="4" name="Slide Number Placeholder 3"/>
          <p:cNvSpPr>
            <a:spLocks noGrp="1"/>
          </p:cNvSpPr>
          <p:nvPr>
            <p:ph type="sldNum" sz="quarter" idx="5"/>
          </p:nvPr>
        </p:nvSpPr>
        <p:spPr/>
        <p:txBody>
          <a:bodyPr/>
          <a:lstStyle/>
          <a:p>
            <a:fld id="{1C5ED8AD-1E10-4A0F-8E7E-8493EA5EE26D}" type="slidenum">
              <a:rPr lang="en-US" smtClean="0"/>
              <a:t>5</a:t>
            </a:fld>
            <a:endParaRPr lang="en-US"/>
          </a:p>
        </p:txBody>
      </p:sp>
    </p:spTree>
    <p:extLst>
      <p:ext uri="{BB962C8B-B14F-4D97-AF65-F5344CB8AC3E}">
        <p14:creationId xmlns:p14="http://schemas.microsoft.com/office/powerpoint/2010/main" val="3130902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5ED8AD-1E10-4A0F-8E7E-8493EA5EE26D}" type="slidenum">
              <a:rPr lang="en-US" smtClean="0"/>
              <a:t>6</a:t>
            </a:fld>
            <a:endParaRPr lang="en-US"/>
          </a:p>
        </p:txBody>
      </p:sp>
    </p:spTree>
    <p:extLst>
      <p:ext uri="{BB962C8B-B14F-4D97-AF65-F5344CB8AC3E}">
        <p14:creationId xmlns:p14="http://schemas.microsoft.com/office/powerpoint/2010/main" val="3051139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clarify: the grades are a process, so a first semester grade is not a finished product; there is still more to learn. Any grades before the end of the year are just “snapshots” of where the student is. Grades are not percentages, averages, etc.</a:t>
            </a:r>
          </a:p>
        </p:txBody>
      </p:sp>
      <p:sp>
        <p:nvSpPr>
          <p:cNvPr id="4" name="Slide Number Placeholder 3"/>
          <p:cNvSpPr>
            <a:spLocks noGrp="1"/>
          </p:cNvSpPr>
          <p:nvPr>
            <p:ph type="sldNum" sz="quarter" idx="5"/>
          </p:nvPr>
        </p:nvSpPr>
        <p:spPr/>
        <p:txBody>
          <a:bodyPr/>
          <a:lstStyle/>
          <a:p>
            <a:fld id="{1C5ED8AD-1E10-4A0F-8E7E-8493EA5EE26D}" type="slidenum">
              <a:rPr lang="en-US" smtClean="0"/>
              <a:t>7</a:t>
            </a:fld>
            <a:endParaRPr lang="en-US"/>
          </a:p>
        </p:txBody>
      </p:sp>
    </p:spTree>
    <p:extLst>
      <p:ext uri="{BB962C8B-B14F-4D97-AF65-F5344CB8AC3E}">
        <p14:creationId xmlns:p14="http://schemas.microsoft.com/office/powerpoint/2010/main" val="176343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5ED8AD-1E10-4A0F-8E7E-8493EA5EE26D}" type="slidenum">
              <a:rPr lang="en-US" smtClean="0"/>
              <a:t>8</a:t>
            </a:fld>
            <a:endParaRPr lang="en-US"/>
          </a:p>
        </p:txBody>
      </p:sp>
    </p:spTree>
    <p:extLst>
      <p:ext uri="{BB962C8B-B14F-4D97-AF65-F5344CB8AC3E}">
        <p14:creationId xmlns:p14="http://schemas.microsoft.com/office/powerpoint/2010/main" val="2039124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Grading like this emphasizes growth and shows how a student has developed through the course.</a:t>
            </a:r>
          </a:p>
        </p:txBody>
      </p:sp>
      <p:sp>
        <p:nvSpPr>
          <p:cNvPr id="4" name="Slide Number Placeholder 3"/>
          <p:cNvSpPr>
            <a:spLocks noGrp="1"/>
          </p:cNvSpPr>
          <p:nvPr>
            <p:ph type="sldNum" sz="quarter" idx="5"/>
          </p:nvPr>
        </p:nvSpPr>
        <p:spPr/>
        <p:txBody>
          <a:bodyPr/>
          <a:lstStyle/>
          <a:p>
            <a:fld id="{1C5ED8AD-1E10-4A0F-8E7E-8493EA5EE26D}" type="slidenum">
              <a:rPr lang="en-US" smtClean="0"/>
              <a:t>9</a:t>
            </a:fld>
            <a:endParaRPr lang="en-US"/>
          </a:p>
        </p:txBody>
      </p:sp>
    </p:spTree>
    <p:extLst>
      <p:ext uri="{BB962C8B-B14F-4D97-AF65-F5344CB8AC3E}">
        <p14:creationId xmlns:p14="http://schemas.microsoft.com/office/powerpoint/2010/main" val="358388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875017-2F11-45C5-B254-19DBCD9C4205}"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3988253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875017-2F11-45C5-B254-19DBCD9C4205}"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451092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875017-2F11-45C5-B254-19DBCD9C4205}"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1053923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875017-2F11-45C5-B254-19DBCD9C4205}"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A1FF7-28B8-45B3-88B6-599811A00A32}"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21153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875017-2F11-45C5-B254-19DBCD9C4205}"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347374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1875017-2F11-45C5-B254-19DBCD9C4205}" type="datetimeFigureOut">
              <a:rPr lang="en-US" smtClean="0"/>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3470285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1875017-2F11-45C5-B254-19DBCD9C4205}" type="datetimeFigureOut">
              <a:rPr lang="en-US" smtClean="0"/>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894927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875017-2F11-45C5-B254-19DBCD9C4205}"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1024761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875017-2F11-45C5-B254-19DBCD9C4205}"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147512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875017-2F11-45C5-B254-19DBCD9C4205}"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21558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875017-2F11-45C5-B254-19DBCD9C4205}"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244249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875017-2F11-45C5-B254-19DBCD9C4205}"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2972676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875017-2F11-45C5-B254-19DBCD9C4205}" type="datetimeFigureOut">
              <a:rPr lang="en-US" smtClean="0"/>
              <a:t>5/23/2023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540674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875017-2F11-45C5-B254-19DBCD9C4205}" type="datetimeFigureOut">
              <a:rPr lang="en-US" smtClean="0"/>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654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75017-2F11-45C5-B254-19DBCD9C4205}" type="datetimeFigureOut">
              <a:rPr lang="en-US" smtClean="0"/>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415020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875017-2F11-45C5-B254-19DBCD9C4205}"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144254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875017-2F11-45C5-B254-19DBCD9C4205}"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2086715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1875017-2F11-45C5-B254-19DBCD9C4205}" type="datetimeFigureOut">
              <a:rPr lang="en-US" smtClean="0"/>
              <a:t>5/23/2023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FAA1FF7-28B8-45B3-88B6-599811A00A32}" type="slidenum">
              <a:rPr lang="en-US" smtClean="0"/>
              <a:t>‹#›</a:t>
            </a:fld>
            <a:endParaRPr lang="en-US"/>
          </a:p>
        </p:txBody>
      </p:sp>
    </p:spTree>
    <p:extLst>
      <p:ext uri="{BB962C8B-B14F-4D97-AF65-F5344CB8AC3E}">
        <p14:creationId xmlns:p14="http://schemas.microsoft.com/office/powerpoint/2010/main" val="21833971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5F7D-6B70-43F3-ABE3-20112A077B26}"/>
              </a:ext>
            </a:extLst>
          </p:cNvPr>
          <p:cNvSpPr>
            <a:spLocks noGrp="1"/>
          </p:cNvSpPr>
          <p:nvPr>
            <p:ph type="ctrTitle"/>
          </p:nvPr>
        </p:nvSpPr>
        <p:spPr>
          <a:xfrm>
            <a:off x="1135781" y="1122363"/>
            <a:ext cx="5896391" cy="2682382"/>
          </a:xfrm>
        </p:spPr>
        <p:txBody>
          <a:bodyPr>
            <a:normAutofit fontScale="90000"/>
          </a:bodyPr>
          <a:lstStyle/>
          <a:p>
            <a:r>
              <a:rPr lang="en-US" dirty="0"/>
              <a:t>The IB </a:t>
            </a:r>
            <a:br>
              <a:rPr lang="en-US" dirty="0"/>
            </a:br>
            <a:r>
              <a:rPr lang="en-US" dirty="0"/>
              <a:t>Middle Years </a:t>
            </a:r>
            <a:r>
              <a:rPr lang="en-US" dirty="0" err="1"/>
              <a:t>ProgramME</a:t>
            </a:r>
            <a:r>
              <a:rPr lang="en-US" dirty="0"/>
              <a:t> (MYP)</a:t>
            </a:r>
          </a:p>
        </p:txBody>
      </p:sp>
      <p:sp>
        <p:nvSpPr>
          <p:cNvPr id="3" name="Subtitle 2">
            <a:extLst>
              <a:ext uri="{FF2B5EF4-FFF2-40B4-BE49-F238E27FC236}">
                <a16:creationId xmlns:a16="http://schemas.microsoft.com/office/drawing/2014/main" id="{2958456A-ACBD-4D88-8D05-2CD2E5B7A99D}"/>
              </a:ext>
            </a:extLst>
          </p:cNvPr>
          <p:cNvSpPr>
            <a:spLocks noGrp="1"/>
          </p:cNvSpPr>
          <p:nvPr>
            <p:ph type="subTitle" idx="1"/>
          </p:nvPr>
        </p:nvSpPr>
        <p:spPr>
          <a:xfrm>
            <a:off x="1135780" y="3990920"/>
            <a:ext cx="5896391" cy="1655762"/>
          </a:xfrm>
        </p:spPr>
        <p:txBody>
          <a:bodyPr>
            <a:normAutofit/>
          </a:bodyPr>
          <a:lstStyle/>
          <a:p>
            <a:r>
              <a:rPr lang="en-US" dirty="0"/>
              <a:t>An Introduction</a:t>
            </a:r>
          </a:p>
        </p:txBody>
      </p:sp>
      <p:pic>
        <p:nvPicPr>
          <p:cNvPr id="5" name="Picture 4" descr="Chart, sunburst chart&#10;&#10;Description automatically generated">
            <a:extLst>
              <a:ext uri="{FF2B5EF4-FFF2-40B4-BE49-F238E27FC236}">
                <a16:creationId xmlns:a16="http://schemas.microsoft.com/office/drawing/2014/main" id="{43B18927-D12D-4F3C-9641-D154D3B2C16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7620000" y="1484433"/>
            <a:ext cx="3461503" cy="3470178"/>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43071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120F9-BC5F-41BA-8CB2-E05879386FE2}"/>
              </a:ext>
            </a:extLst>
          </p:cNvPr>
          <p:cNvSpPr>
            <a:spLocks noGrp="1"/>
          </p:cNvSpPr>
          <p:nvPr>
            <p:ph type="title"/>
          </p:nvPr>
        </p:nvSpPr>
        <p:spPr/>
        <p:txBody>
          <a:bodyPr/>
          <a:lstStyle/>
          <a:p>
            <a:r>
              <a:rPr lang="en-US" dirty="0"/>
              <a:t>Final Report Card Grades</a:t>
            </a:r>
          </a:p>
        </p:txBody>
      </p:sp>
      <p:sp>
        <p:nvSpPr>
          <p:cNvPr id="3" name="Content Placeholder 2">
            <a:extLst>
              <a:ext uri="{FF2B5EF4-FFF2-40B4-BE49-F238E27FC236}">
                <a16:creationId xmlns:a16="http://schemas.microsoft.com/office/drawing/2014/main" id="{1598FD84-0C11-471C-9F52-FD6C5213C1D6}"/>
              </a:ext>
            </a:extLst>
          </p:cNvPr>
          <p:cNvSpPr>
            <a:spLocks noGrp="1"/>
          </p:cNvSpPr>
          <p:nvPr>
            <p:ph sz="half" idx="1"/>
          </p:nvPr>
        </p:nvSpPr>
        <p:spPr>
          <a:xfrm>
            <a:off x="913795" y="2088319"/>
            <a:ext cx="5106004" cy="4769681"/>
          </a:xfrm>
        </p:spPr>
        <p:txBody>
          <a:bodyPr>
            <a:normAutofit fontScale="92500" lnSpcReduction="10000"/>
          </a:bodyPr>
          <a:lstStyle/>
          <a:p>
            <a:r>
              <a:rPr lang="en-US" sz="2600" dirty="0"/>
              <a:t>Add up points for all 4 criteria (highest score 32)</a:t>
            </a:r>
          </a:p>
          <a:p>
            <a:r>
              <a:rPr lang="en-US" sz="2600" dirty="0"/>
              <a:t>Find total in grade boundaries</a:t>
            </a:r>
          </a:p>
          <a:p>
            <a:r>
              <a:rPr lang="en-US" sz="2600" dirty="0"/>
              <a:t>Only report card grades of 1 or 2 considered failing</a:t>
            </a:r>
          </a:p>
          <a:p>
            <a:r>
              <a:rPr lang="en-US" sz="2600" dirty="0"/>
              <a:t>Only final (end-of-year) grade counts </a:t>
            </a:r>
          </a:p>
          <a:p>
            <a:pPr marL="0" indent="0">
              <a:buNone/>
            </a:pPr>
            <a:r>
              <a:rPr lang="en-US" sz="2600" dirty="0">
                <a:solidFill>
                  <a:srgbClr val="FF0000"/>
                </a:solidFill>
              </a:rPr>
              <a:t>(NOTE: Excellent, very good, etc. are NOT official IB language.)</a:t>
            </a:r>
          </a:p>
          <a:p>
            <a:pPr marL="0" indent="0">
              <a:buNone/>
            </a:pPr>
            <a:r>
              <a:rPr lang="en-US" dirty="0"/>
              <a:t> </a:t>
            </a:r>
          </a:p>
        </p:txBody>
      </p:sp>
      <p:sp>
        <p:nvSpPr>
          <p:cNvPr id="4" name="Content Placeholder 3">
            <a:extLst>
              <a:ext uri="{FF2B5EF4-FFF2-40B4-BE49-F238E27FC236}">
                <a16:creationId xmlns:a16="http://schemas.microsoft.com/office/drawing/2014/main" id="{398C9DE9-33E5-4116-883F-2501FCB9F8F4}"/>
              </a:ext>
            </a:extLst>
          </p:cNvPr>
          <p:cNvSpPr>
            <a:spLocks noGrp="1"/>
          </p:cNvSpPr>
          <p:nvPr>
            <p:ph sz="half" idx="2"/>
          </p:nvPr>
        </p:nvSpPr>
        <p:spPr>
          <a:xfrm>
            <a:off x="6173403" y="2088319"/>
            <a:ext cx="5094154" cy="4512178"/>
          </a:xfrm>
        </p:spPr>
        <p:txBody>
          <a:bodyPr>
            <a:normAutofit fontScale="92500" lnSpcReduction="10000"/>
          </a:bodyPr>
          <a:lstStyle/>
          <a:p>
            <a:pPr marL="0" indent="0">
              <a:buNone/>
            </a:pPr>
            <a:r>
              <a:rPr lang="en-US" sz="2600" dirty="0"/>
              <a:t>GRADE BOUNDARIES</a:t>
            </a:r>
          </a:p>
          <a:p>
            <a:pPr marL="0" indent="0">
              <a:buNone/>
            </a:pPr>
            <a:r>
              <a:rPr lang="en-US" sz="2600" dirty="0"/>
              <a:t>7	28-32	</a:t>
            </a:r>
            <a:r>
              <a:rPr lang="en-US" sz="2600" dirty="0">
                <a:solidFill>
                  <a:srgbClr val="FF0000"/>
                </a:solidFill>
              </a:rPr>
              <a:t>excellent</a:t>
            </a:r>
          </a:p>
          <a:p>
            <a:pPr marL="0" indent="0">
              <a:buNone/>
            </a:pPr>
            <a:r>
              <a:rPr lang="en-US" sz="2600" dirty="0"/>
              <a:t>6	24-27	</a:t>
            </a:r>
            <a:r>
              <a:rPr lang="en-US" sz="2600" dirty="0">
                <a:solidFill>
                  <a:srgbClr val="FF0000"/>
                </a:solidFill>
              </a:rPr>
              <a:t>very good</a:t>
            </a:r>
          </a:p>
          <a:p>
            <a:pPr marL="0" indent="0">
              <a:buNone/>
            </a:pPr>
            <a:r>
              <a:rPr lang="en-US" sz="2600" dirty="0"/>
              <a:t>5	19-23	</a:t>
            </a:r>
            <a:r>
              <a:rPr lang="en-US" sz="2600" dirty="0">
                <a:solidFill>
                  <a:srgbClr val="FF0000"/>
                </a:solidFill>
              </a:rPr>
              <a:t>good</a:t>
            </a:r>
          </a:p>
          <a:p>
            <a:pPr marL="0" indent="0">
              <a:buNone/>
            </a:pPr>
            <a:r>
              <a:rPr lang="en-US" sz="2600" dirty="0"/>
              <a:t>4	15-18	</a:t>
            </a:r>
            <a:r>
              <a:rPr lang="en-US" sz="2600" dirty="0">
                <a:solidFill>
                  <a:srgbClr val="FF0000"/>
                </a:solidFill>
              </a:rPr>
              <a:t>satisfactory</a:t>
            </a:r>
          </a:p>
          <a:p>
            <a:pPr marL="0" indent="0">
              <a:buNone/>
            </a:pPr>
            <a:r>
              <a:rPr lang="en-US" sz="2600" dirty="0"/>
              <a:t>3	10-14	</a:t>
            </a:r>
            <a:r>
              <a:rPr lang="en-US" sz="2600" dirty="0">
                <a:solidFill>
                  <a:srgbClr val="FF0000"/>
                </a:solidFill>
              </a:rPr>
              <a:t>acceptable</a:t>
            </a:r>
          </a:p>
          <a:p>
            <a:pPr marL="0" indent="0">
              <a:buNone/>
            </a:pPr>
            <a:r>
              <a:rPr lang="en-US" sz="2600" dirty="0"/>
              <a:t>2	6-9	</a:t>
            </a:r>
            <a:r>
              <a:rPr lang="en-US" sz="2600" dirty="0">
                <a:solidFill>
                  <a:srgbClr val="FF0000"/>
                </a:solidFill>
              </a:rPr>
              <a:t>limited (failing)</a:t>
            </a:r>
          </a:p>
          <a:p>
            <a:pPr marL="0" indent="0">
              <a:buNone/>
            </a:pPr>
            <a:r>
              <a:rPr lang="en-US" sz="2600" dirty="0"/>
              <a:t>1	1-5	</a:t>
            </a:r>
            <a:r>
              <a:rPr lang="en-US" sz="2600" dirty="0">
                <a:solidFill>
                  <a:srgbClr val="FF0000"/>
                </a:solidFill>
              </a:rPr>
              <a:t>very limited (failing)</a:t>
            </a:r>
          </a:p>
          <a:p>
            <a:pPr marL="514350" indent="-514350">
              <a:buAutoNum type="arabicPlain" startAt="6"/>
            </a:pPr>
            <a:endParaRPr lang="en-US" dirty="0"/>
          </a:p>
        </p:txBody>
      </p:sp>
    </p:spTree>
    <p:extLst>
      <p:ext uri="{BB962C8B-B14F-4D97-AF65-F5344CB8AC3E}">
        <p14:creationId xmlns:p14="http://schemas.microsoft.com/office/powerpoint/2010/main" val="96555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F6E20-B602-4B36-AB33-B36DE8BF84A1}"/>
              </a:ext>
            </a:extLst>
          </p:cNvPr>
          <p:cNvSpPr>
            <a:spLocks noGrp="1"/>
          </p:cNvSpPr>
          <p:nvPr>
            <p:ph type="title"/>
          </p:nvPr>
        </p:nvSpPr>
        <p:spPr/>
        <p:txBody>
          <a:bodyPr/>
          <a:lstStyle/>
          <a:p>
            <a:r>
              <a:rPr lang="en-US" dirty="0"/>
              <a:t>The Middle years </a:t>
            </a:r>
            <a:r>
              <a:rPr lang="en-US" dirty="0" err="1"/>
              <a:t>programME</a:t>
            </a:r>
            <a:br>
              <a:rPr lang="en-US" dirty="0"/>
            </a:br>
            <a:endParaRPr lang="en-US" dirty="0"/>
          </a:p>
        </p:txBody>
      </p:sp>
      <p:sp>
        <p:nvSpPr>
          <p:cNvPr id="3" name="Content Placeholder 2">
            <a:extLst>
              <a:ext uri="{FF2B5EF4-FFF2-40B4-BE49-F238E27FC236}">
                <a16:creationId xmlns:a16="http://schemas.microsoft.com/office/drawing/2014/main" id="{00EDB1A0-7FF9-4C08-89D7-43793B32DA10}"/>
              </a:ext>
            </a:extLst>
          </p:cNvPr>
          <p:cNvSpPr>
            <a:spLocks noGrp="1"/>
          </p:cNvSpPr>
          <p:nvPr>
            <p:ph idx="1"/>
          </p:nvPr>
        </p:nvSpPr>
        <p:spPr>
          <a:xfrm>
            <a:off x="913795" y="1508760"/>
            <a:ext cx="10353762" cy="4994910"/>
          </a:xfrm>
        </p:spPr>
        <p:txBody>
          <a:bodyPr>
            <a:normAutofit/>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rPr>
              <a:t>5-year program (MYP1-5, corresponding with our Y7-11)</a:t>
            </a:r>
          </a:p>
          <a:p>
            <a:r>
              <a:rPr lang="en-US" sz="2400" dirty="0"/>
              <a:t>8 subject areas, all equally important</a:t>
            </a:r>
          </a:p>
          <a:p>
            <a:r>
              <a:rPr lang="en-US" sz="2400" dirty="0"/>
              <a:t>NOT a prescribed curriculum (no specific books, topics, units, etc.)</a:t>
            </a:r>
          </a:p>
          <a:p>
            <a:r>
              <a:rPr lang="en-US" sz="2400" dirty="0"/>
              <a:t>Curriculum </a:t>
            </a:r>
            <a:r>
              <a:rPr lang="en-US" sz="2400" i="1" dirty="0"/>
              <a:t>framework</a:t>
            </a:r>
            <a:r>
              <a:rPr lang="en-US" sz="2400" dirty="0"/>
              <a:t> - Provides schools with concepts/contexts around which they can build curriculum</a:t>
            </a:r>
          </a:p>
          <a:p>
            <a:r>
              <a:rPr lang="en-US" sz="2400" dirty="0"/>
              <a:t>Encourages critical thinking, inquiry, flexibility, international-mindedness</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rPr>
              <a:t>MYP 5 students complete a Personal Project, showcasing their growth and independence as learners </a:t>
            </a:r>
          </a:p>
          <a:p>
            <a:endParaRPr lang="en-US" sz="2400" dirty="0"/>
          </a:p>
        </p:txBody>
      </p:sp>
    </p:spTree>
    <p:extLst>
      <p:ext uri="{BB962C8B-B14F-4D97-AF65-F5344CB8AC3E}">
        <p14:creationId xmlns:p14="http://schemas.microsoft.com/office/powerpoint/2010/main" val="260366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45A1-8597-443D-87B4-517DF36DEA99}"/>
              </a:ext>
            </a:extLst>
          </p:cNvPr>
          <p:cNvSpPr>
            <a:spLocks noGrp="1"/>
          </p:cNvSpPr>
          <p:nvPr>
            <p:ph type="title"/>
          </p:nvPr>
        </p:nvSpPr>
        <p:spPr/>
        <p:txBody>
          <a:bodyPr/>
          <a:lstStyle/>
          <a:p>
            <a:r>
              <a:rPr lang="en-US" dirty="0"/>
              <a:t>Approaches to learning</a:t>
            </a:r>
            <a:br>
              <a:rPr lang="en-US" dirty="0"/>
            </a:br>
            <a:r>
              <a:rPr lang="en-US" cap="none" dirty="0">
                <a:latin typeface="Bookman Old Style" panose="02050604050505020204" pitchFamily="18" charset="0"/>
              </a:rPr>
              <a:t>(Learning how to Learn)</a:t>
            </a:r>
            <a:endParaRPr lang="en-US" dirty="0"/>
          </a:p>
        </p:txBody>
      </p:sp>
      <p:sp>
        <p:nvSpPr>
          <p:cNvPr id="3" name="Content Placeholder 2">
            <a:extLst>
              <a:ext uri="{FF2B5EF4-FFF2-40B4-BE49-F238E27FC236}">
                <a16:creationId xmlns:a16="http://schemas.microsoft.com/office/drawing/2014/main" id="{E75D89F3-285B-420C-8F52-61136B549C12}"/>
              </a:ext>
            </a:extLst>
          </p:cNvPr>
          <p:cNvSpPr>
            <a:spLocks noGrp="1"/>
          </p:cNvSpPr>
          <p:nvPr>
            <p:ph idx="1"/>
          </p:nvPr>
        </p:nvSpPr>
        <p:spPr>
          <a:xfrm>
            <a:off x="913795" y="2096064"/>
            <a:ext cx="10353762" cy="4327596"/>
          </a:xfrm>
        </p:spPr>
        <p:txBody>
          <a:bodyPr>
            <a:normAutofit/>
          </a:bodyPr>
          <a:lstStyle/>
          <a:p>
            <a:pPr marL="0" indent="0">
              <a:buNone/>
            </a:pPr>
            <a:r>
              <a:rPr lang="en-US" sz="2400" dirty="0"/>
              <a:t>A set of universal skills useful in every subject, and both in and out of school:</a:t>
            </a:r>
          </a:p>
          <a:p>
            <a:r>
              <a:rPr lang="en-US" sz="2400" dirty="0"/>
              <a:t>Communication</a:t>
            </a:r>
          </a:p>
          <a:p>
            <a:r>
              <a:rPr lang="en-US" sz="2400" dirty="0"/>
              <a:t>Social (collaboration)</a:t>
            </a:r>
          </a:p>
          <a:p>
            <a:r>
              <a:rPr lang="en-US" sz="2400" dirty="0"/>
              <a:t>Self-management (organization, affective skills, reflection)</a:t>
            </a:r>
          </a:p>
          <a:p>
            <a:r>
              <a:rPr lang="en-US" sz="2400" dirty="0"/>
              <a:t>Research (information and media literacy)</a:t>
            </a:r>
          </a:p>
          <a:p>
            <a:r>
              <a:rPr lang="en-US" sz="2400" dirty="0"/>
              <a:t>Thinking (critical and creative thinking, transfer skills)</a:t>
            </a:r>
          </a:p>
          <a:p>
            <a:endParaRPr lang="en-US" sz="2400" dirty="0"/>
          </a:p>
          <a:p>
            <a:endParaRPr lang="en-US" sz="2400" dirty="0"/>
          </a:p>
          <a:p>
            <a:endParaRPr lang="en-US" dirty="0"/>
          </a:p>
        </p:txBody>
      </p:sp>
    </p:spTree>
    <p:extLst>
      <p:ext uri="{BB962C8B-B14F-4D97-AF65-F5344CB8AC3E}">
        <p14:creationId xmlns:p14="http://schemas.microsoft.com/office/powerpoint/2010/main" val="99872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7A4A0-4415-4553-817E-F469BD417B4D}"/>
              </a:ext>
            </a:extLst>
          </p:cNvPr>
          <p:cNvSpPr>
            <a:spLocks noGrp="1"/>
          </p:cNvSpPr>
          <p:nvPr>
            <p:ph type="title"/>
          </p:nvPr>
        </p:nvSpPr>
        <p:spPr/>
        <p:txBody>
          <a:bodyPr>
            <a:normAutofit/>
          </a:bodyPr>
          <a:lstStyle/>
          <a:p>
            <a:r>
              <a:rPr lang="en-US" sz="3200" dirty="0"/>
              <a:t>IB learner profile</a:t>
            </a:r>
            <a:br>
              <a:rPr lang="en-US" sz="3200" dirty="0"/>
            </a:br>
            <a:r>
              <a:rPr lang="en-US" sz="3200" cap="none" dirty="0"/>
              <a:t>(Developing the Whole Student)</a:t>
            </a:r>
            <a:br>
              <a:rPr lang="en-US" sz="3200" cap="none" dirty="0"/>
            </a:br>
            <a:endParaRPr lang="en-US" sz="3200" dirty="0"/>
          </a:p>
        </p:txBody>
      </p:sp>
      <p:sp>
        <p:nvSpPr>
          <p:cNvPr id="3" name="Content Placeholder 2">
            <a:extLst>
              <a:ext uri="{FF2B5EF4-FFF2-40B4-BE49-F238E27FC236}">
                <a16:creationId xmlns:a16="http://schemas.microsoft.com/office/drawing/2014/main" id="{A848FBEC-2B65-49BF-8A5A-97327AB67933}"/>
              </a:ext>
            </a:extLst>
          </p:cNvPr>
          <p:cNvSpPr>
            <a:spLocks noGrp="1"/>
          </p:cNvSpPr>
          <p:nvPr>
            <p:ph idx="1"/>
          </p:nvPr>
        </p:nvSpPr>
        <p:spPr>
          <a:xfrm>
            <a:off x="5886450" y="293077"/>
            <a:ext cx="5381106" cy="6256313"/>
          </a:xfrm>
        </p:spPr>
        <p:txBody>
          <a:bodyPr>
            <a:normAutofit/>
          </a:bodyPr>
          <a:lstStyle/>
          <a:p>
            <a:pPr marL="0" indent="0">
              <a:buNone/>
            </a:pPr>
            <a:r>
              <a:rPr lang="en-US" sz="2400" dirty="0"/>
              <a:t>IB students strive to be:</a:t>
            </a:r>
          </a:p>
          <a:p>
            <a:r>
              <a:rPr lang="en-US" sz="2400" dirty="0"/>
              <a:t>Inquirers</a:t>
            </a:r>
          </a:p>
          <a:p>
            <a:r>
              <a:rPr lang="en-US" sz="2400" dirty="0"/>
              <a:t>Knowledgeable</a:t>
            </a:r>
          </a:p>
          <a:p>
            <a:r>
              <a:rPr lang="en-US" sz="2400" dirty="0"/>
              <a:t>Thinkers</a:t>
            </a:r>
          </a:p>
          <a:p>
            <a:r>
              <a:rPr lang="en-US" sz="2400" dirty="0"/>
              <a:t>Communicators</a:t>
            </a:r>
          </a:p>
          <a:p>
            <a:r>
              <a:rPr lang="en-US" sz="2400" dirty="0"/>
              <a:t>Principled</a:t>
            </a:r>
          </a:p>
          <a:p>
            <a:r>
              <a:rPr lang="en-US" sz="2400" dirty="0"/>
              <a:t>Open-minded</a:t>
            </a:r>
          </a:p>
          <a:p>
            <a:r>
              <a:rPr lang="en-US" sz="2400" dirty="0"/>
              <a:t>Caring</a:t>
            </a:r>
          </a:p>
          <a:p>
            <a:r>
              <a:rPr lang="en-US" sz="2400" dirty="0"/>
              <a:t>Risk-takers</a:t>
            </a:r>
          </a:p>
          <a:p>
            <a:r>
              <a:rPr lang="en-US" sz="2400" dirty="0"/>
              <a:t>Balanced</a:t>
            </a:r>
          </a:p>
          <a:p>
            <a:r>
              <a:rPr lang="en-US" sz="2400" dirty="0"/>
              <a:t>Reflective</a:t>
            </a:r>
          </a:p>
          <a:p>
            <a:endParaRPr lang="en-US" dirty="0"/>
          </a:p>
        </p:txBody>
      </p:sp>
      <p:sp>
        <p:nvSpPr>
          <p:cNvPr id="4" name="Text Placeholder 3">
            <a:extLst>
              <a:ext uri="{FF2B5EF4-FFF2-40B4-BE49-F238E27FC236}">
                <a16:creationId xmlns:a16="http://schemas.microsoft.com/office/drawing/2014/main" id="{0868B2F9-F671-4D7F-8620-9AF00D6E18AC}"/>
              </a:ext>
            </a:extLst>
          </p:cNvPr>
          <p:cNvSpPr>
            <a:spLocks noGrp="1"/>
          </p:cNvSpPr>
          <p:nvPr>
            <p:ph type="body" sz="half" idx="2"/>
          </p:nvPr>
        </p:nvSpPr>
        <p:spPr/>
        <p:txBody>
          <a:bodyPr>
            <a:normAutofit/>
          </a:bodyPr>
          <a:lstStyle/>
          <a:p>
            <a:r>
              <a:rPr lang="en-US" sz="2400" dirty="0"/>
              <a:t>Students are asked to reflect on their growth in these attributes throughout their MYP experience.</a:t>
            </a:r>
          </a:p>
        </p:txBody>
      </p:sp>
    </p:spTree>
    <p:extLst>
      <p:ext uri="{BB962C8B-B14F-4D97-AF65-F5344CB8AC3E}">
        <p14:creationId xmlns:p14="http://schemas.microsoft.com/office/powerpoint/2010/main" val="3075826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1CE41-68DA-4B12-BCB3-70B81AC36A2C}"/>
              </a:ext>
            </a:extLst>
          </p:cNvPr>
          <p:cNvSpPr>
            <a:spLocks noGrp="1"/>
          </p:cNvSpPr>
          <p:nvPr>
            <p:ph type="title"/>
          </p:nvPr>
        </p:nvSpPr>
        <p:spPr/>
        <p:txBody>
          <a:bodyPr/>
          <a:lstStyle/>
          <a:p>
            <a:r>
              <a:rPr lang="en-US" dirty="0"/>
              <a:t>Service And action</a:t>
            </a:r>
            <a:br>
              <a:rPr lang="en-US" dirty="0"/>
            </a:br>
            <a:r>
              <a:rPr lang="en-US" dirty="0"/>
              <a:t>(</a:t>
            </a:r>
            <a:r>
              <a:rPr lang="en-US" cap="none" dirty="0"/>
              <a:t>An MYP Requirement</a:t>
            </a:r>
            <a:r>
              <a:rPr lang="en-US" dirty="0"/>
              <a:t>)</a:t>
            </a:r>
          </a:p>
        </p:txBody>
      </p:sp>
      <p:sp>
        <p:nvSpPr>
          <p:cNvPr id="3" name="Content Placeholder 2">
            <a:extLst>
              <a:ext uri="{FF2B5EF4-FFF2-40B4-BE49-F238E27FC236}">
                <a16:creationId xmlns:a16="http://schemas.microsoft.com/office/drawing/2014/main" id="{78A1F778-64F4-4D0B-B3BC-84D70DC9E42C}"/>
              </a:ext>
            </a:extLst>
          </p:cNvPr>
          <p:cNvSpPr>
            <a:spLocks noGrp="1"/>
          </p:cNvSpPr>
          <p:nvPr>
            <p:ph sz="half" idx="1"/>
          </p:nvPr>
        </p:nvSpPr>
        <p:spPr/>
        <p:txBody>
          <a:bodyPr/>
          <a:lstStyle/>
          <a:p>
            <a:pPr marL="0" indent="0">
              <a:buNone/>
            </a:pPr>
            <a:r>
              <a:rPr lang="en-US" sz="2400" dirty="0"/>
              <a:t>SERVICE</a:t>
            </a:r>
          </a:p>
          <a:p>
            <a:r>
              <a:rPr lang="en-US" sz="2400" dirty="0"/>
              <a:t>Doing something for the common good</a:t>
            </a:r>
          </a:p>
          <a:p>
            <a:r>
              <a:rPr lang="en-US" sz="2400" dirty="0"/>
              <a:t>Doing something for the community</a:t>
            </a:r>
          </a:p>
          <a:p>
            <a:r>
              <a:rPr lang="en-US" sz="2400" dirty="0"/>
              <a:t>Building links with people or groups</a:t>
            </a:r>
          </a:p>
          <a:p>
            <a:endParaRPr lang="en-US" dirty="0"/>
          </a:p>
        </p:txBody>
      </p:sp>
      <p:sp>
        <p:nvSpPr>
          <p:cNvPr id="4" name="Content Placeholder 3">
            <a:extLst>
              <a:ext uri="{FF2B5EF4-FFF2-40B4-BE49-F238E27FC236}">
                <a16:creationId xmlns:a16="http://schemas.microsoft.com/office/drawing/2014/main" id="{34C5085E-2645-44E3-AE9F-B300F2571A0E}"/>
              </a:ext>
            </a:extLst>
          </p:cNvPr>
          <p:cNvSpPr>
            <a:spLocks noGrp="1"/>
          </p:cNvSpPr>
          <p:nvPr>
            <p:ph sz="half" idx="2"/>
          </p:nvPr>
        </p:nvSpPr>
        <p:spPr/>
        <p:txBody>
          <a:bodyPr/>
          <a:lstStyle/>
          <a:p>
            <a:pPr marL="0" indent="0">
              <a:buNone/>
            </a:pPr>
            <a:r>
              <a:rPr lang="en-US" sz="2400" dirty="0"/>
              <a:t>ACTION</a:t>
            </a:r>
          </a:p>
          <a:p>
            <a:r>
              <a:rPr lang="en-US" sz="2400" dirty="0"/>
              <a:t>Learning by doing</a:t>
            </a:r>
          </a:p>
          <a:p>
            <a:r>
              <a:rPr lang="en-US" sz="2400" dirty="0"/>
              <a:t>Developing responsibility and sense of self</a:t>
            </a:r>
          </a:p>
          <a:p>
            <a:r>
              <a:rPr lang="en-US" sz="2400" dirty="0"/>
              <a:t>Undertaking new challenges </a:t>
            </a:r>
          </a:p>
          <a:p>
            <a:endParaRPr lang="en-US" dirty="0"/>
          </a:p>
        </p:txBody>
      </p:sp>
    </p:spTree>
    <p:extLst>
      <p:ext uri="{BB962C8B-B14F-4D97-AF65-F5344CB8AC3E}">
        <p14:creationId xmlns:p14="http://schemas.microsoft.com/office/powerpoint/2010/main" val="937483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1CA6-3D28-47FC-9807-A603CE1BB645}"/>
              </a:ext>
            </a:extLst>
          </p:cNvPr>
          <p:cNvSpPr>
            <a:spLocks noGrp="1"/>
          </p:cNvSpPr>
          <p:nvPr>
            <p:ph type="title"/>
          </p:nvPr>
        </p:nvSpPr>
        <p:spPr/>
        <p:txBody>
          <a:bodyPr/>
          <a:lstStyle/>
          <a:p>
            <a:r>
              <a:rPr lang="en-US" dirty="0"/>
              <a:t>Personal project</a:t>
            </a:r>
          </a:p>
        </p:txBody>
      </p:sp>
      <p:sp>
        <p:nvSpPr>
          <p:cNvPr id="3" name="Content Placeholder 2">
            <a:extLst>
              <a:ext uri="{FF2B5EF4-FFF2-40B4-BE49-F238E27FC236}">
                <a16:creationId xmlns:a16="http://schemas.microsoft.com/office/drawing/2014/main" id="{FB993B0C-6C1D-45CE-B3B3-EACA475BF0B9}"/>
              </a:ext>
            </a:extLst>
          </p:cNvPr>
          <p:cNvSpPr>
            <a:spLocks noGrp="1"/>
          </p:cNvSpPr>
          <p:nvPr>
            <p:ph idx="1"/>
          </p:nvPr>
        </p:nvSpPr>
        <p:spPr/>
        <p:txBody>
          <a:bodyPr/>
          <a:lstStyle/>
          <a:p>
            <a:r>
              <a:rPr lang="en-US" sz="2400" dirty="0"/>
              <a:t>Independent project in MYP5/Y11</a:t>
            </a:r>
          </a:p>
          <a:p>
            <a:r>
              <a:rPr lang="en-US" sz="2400" dirty="0"/>
              <a:t>Create a product or outcome based on personal interest and research</a:t>
            </a:r>
          </a:p>
          <a:p>
            <a:r>
              <a:rPr lang="en-US" sz="2400" dirty="0"/>
              <a:t>Create criteria to measure success of the product</a:t>
            </a:r>
          </a:p>
          <a:p>
            <a:r>
              <a:rPr lang="en-US" sz="2400" dirty="0"/>
              <a:t>Write report describing process of creation, including planning, applying the skills they’ve learned, and reflection.</a:t>
            </a:r>
          </a:p>
          <a:p>
            <a:r>
              <a:rPr lang="en-US" sz="2400" dirty="0"/>
              <a:t>Discuss ATLs and what they learned from the experience</a:t>
            </a:r>
          </a:p>
          <a:p>
            <a:endParaRPr lang="en-US" dirty="0"/>
          </a:p>
          <a:p>
            <a:endParaRPr lang="en-US" dirty="0"/>
          </a:p>
        </p:txBody>
      </p:sp>
    </p:spTree>
    <p:extLst>
      <p:ext uri="{BB962C8B-B14F-4D97-AF65-F5344CB8AC3E}">
        <p14:creationId xmlns:p14="http://schemas.microsoft.com/office/powerpoint/2010/main" val="171459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D0FA83-D556-4C6D-95ED-0E2499220EDC}"/>
              </a:ext>
            </a:extLst>
          </p:cNvPr>
          <p:cNvSpPr>
            <a:spLocks noGrp="1"/>
          </p:cNvSpPr>
          <p:nvPr>
            <p:ph type="title"/>
          </p:nvPr>
        </p:nvSpPr>
        <p:spPr>
          <a:xfrm>
            <a:off x="913796" y="927100"/>
            <a:ext cx="3418766" cy="4616450"/>
          </a:xfrm>
        </p:spPr>
        <p:txBody>
          <a:bodyPr>
            <a:normAutofit/>
          </a:bodyPr>
          <a:lstStyle/>
          <a:p>
            <a:r>
              <a:rPr lang="en-US" dirty="0"/>
              <a:t>Grading in the MYP</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3B0B9A-BFBE-420E-B7F5-457B03F7EE4C}"/>
              </a:ext>
            </a:extLst>
          </p:cNvPr>
          <p:cNvSpPr>
            <a:spLocks noGrp="1"/>
          </p:cNvSpPr>
          <p:nvPr>
            <p:ph idx="1"/>
          </p:nvPr>
        </p:nvSpPr>
        <p:spPr>
          <a:xfrm>
            <a:off x="4976031" y="582995"/>
            <a:ext cx="6291528" cy="5692010"/>
          </a:xfrm>
        </p:spPr>
        <p:txBody>
          <a:bodyPr anchor="ctr">
            <a:normAutofit/>
          </a:bodyPr>
          <a:lstStyle/>
          <a:p>
            <a:r>
              <a:rPr lang="en-US" sz="2400" dirty="0"/>
              <a:t>Each subject has four unique criteria</a:t>
            </a:r>
          </a:p>
          <a:p>
            <a:r>
              <a:rPr lang="en-US" sz="2400" dirty="0"/>
              <a:t>Students are graded based only on these criteria (no points for HW, behavior, etc.)</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rPr>
              <a:t>Formative and summative assessments</a:t>
            </a:r>
            <a:br>
              <a:rPr kumimoji="0" lang="en-US" sz="23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rPr>
            </a:br>
            <a:r>
              <a:rPr kumimoji="0" lang="en-US" sz="23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rPr>
              <a:t>Formative: practice, training for the summative</a:t>
            </a:r>
            <a:br>
              <a:rPr kumimoji="0" lang="en-US" sz="23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rPr>
            </a:br>
            <a:r>
              <a:rPr kumimoji="0" lang="en-US" sz="2300" b="0" i="0" u="none" strike="noStrike" kern="1200" cap="none" spc="0" normalizeH="0" baseline="0" noProof="0" dirty="0" err="1">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rPr>
              <a:t>Summative</a:t>
            </a:r>
            <a:r>
              <a:rPr kumimoji="0" lang="en-US" sz="23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Rockwell" panose="02060603020205020403"/>
                <a:ea typeface="+mn-ea"/>
                <a:cs typeface="+mn-cs"/>
              </a:rPr>
              <a:t>: assessment that will be part of the grade</a:t>
            </a:r>
          </a:p>
          <a:p>
            <a:r>
              <a:rPr lang="en-US" sz="2400" dirty="0"/>
              <a:t>Final (end-of-year) grade is based on the “trend” of the year; meant to show growth</a:t>
            </a:r>
          </a:p>
        </p:txBody>
      </p:sp>
    </p:spTree>
    <p:extLst>
      <p:ext uri="{BB962C8B-B14F-4D97-AF65-F5344CB8AC3E}">
        <p14:creationId xmlns:p14="http://schemas.microsoft.com/office/powerpoint/2010/main" val="346646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06146-1FF7-4CDA-ABBE-6766C8DA7995}"/>
              </a:ext>
            </a:extLst>
          </p:cNvPr>
          <p:cNvSpPr>
            <a:spLocks noGrp="1"/>
          </p:cNvSpPr>
          <p:nvPr>
            <p:ph type="title"/>
          </p:nvPr>
        </p:nvSpPr>
        <p:spPr>
          <a:xfrm>
            <a:off x="643466" y="320567"/>
            <a:ext cx="3939043" cy="1590710"/>
          </a:xfrm>
        </p:spPr>
        <p:txBody>
          <a:bodyPr vert="horz" lIns="91440" tIns="45720" rIns="91440" bIns="45720" rtlCol="0" anchor="b">
            <a:normAutofit/>
          </a:bodyPr>
          <a:lstStyle/>
          <a:p>
            <a:pPr algn="l"/>
            <a:r>
              <a:rPr lang="en-US" dirty="0"/>
              <a:t>EXAMPLE: Language Acquisition</a:t>
            </a:r>
          </a:p>
        </p:txBody>
      </p:sp>
      <p:sp>
        <p:nvSpPr>
          <p:cNvPr id="3" name="Content Placeholder 2">
            <a:extLst>
              <a:ext uri="{FF2B5EF4-FFF2-40B4-BE49-F238E27FC236}">
                <a16:creationId xmlns:a16="http://schemas.microsoft.com/office/drawing/2014/main" id="{6A3D8D59-04A5-4AE6-9A24-4233906FDA92}"/>
              </a:ext>
            </a:extLst>
          </p:cNvPr>
          <p:cNvSpPr>
            <a:spLocks noGrp="1"/>
          </p:cNvSpPr>
          <p:nvPr>
            <p:ph sz="half" idx="1"/>
          </p:nvPr>
        </p:nvSpPr>
        <p:spPr>
          <a:xfrm>
            <a:off x="643466" y="2096062"/>
            <a:ext cx="3939043" cy="4441371"/>
          </a:xfrm>
        </p:spPr>
        <p:txBody>
          <a:bodyPr vert="horz" lIns="91440" tIns="45720" rIns="91440" bIns="45720" rtlCol="0">
            <a:normAutofit/>
          </a:bodyPr>
          <a:lstStyle/>
          <a:p>
            <a:r>
              <a:rPr lang="en-US" sz="2400" dirty="0"/>
              <a:t>Criteria: Listening, Reading, Speaking, Writing</a:t>
            </a:r>
          </a:p>
          <a:p>
            <a:r>
              <a:rPr lang="en-US" sz="2400" dirty="0"/>
              <a:t>Teachers rewrite criteria to be “task-specific” and/or “kid-friendly”</a:t>
            </a:r>
          </a:p>
          <a:p>
            <a:r>
              <a:rPr lang="en-US" sz="2400" dirty="0"/>
              <a:t>Marks awarded based on best match to descriptors</a:t>
            </a:r>
          </a:p>
          <a:p>
            <a:endParaRPr lang="en-US" sz="1400" dirty="0"/>
          </a:p>
        </p:txBody>
      </p:sp>
      <p:graphicFrame>
        <p:nvGraphicFramePr>
          <p:cNvPr id="5" name="Content Placeholder 4">
            <a:extLst>
              <a:ext uri="{FF2B5EF4-FFF2-40B4-BE49-F238E27FC236}">
                <a16:creationId xmlns:a16="http://schemas.microsoft.com/office/drawing/2014/main" id="{CF3D8AF8-6BF4-4EB2-80AD-4FE987AE5CB6}"/>
              </a:ext>
            </a:extLst>
          </p:cNvPr>
          <p:cNvGraphicFramePr>
            <a:graphicFrameLocks noGrp="1"/>
          </p:cNvGraphicFramePr>
          <p:nvPr>
            <p:ph sz="half" idx="2"/>
          </p:nvPr>
        </p:nvGraphicFramePr>
        <p:xfrm>
          <a:off x="5604150" y="941189"/>
          <a:ext cx="5005360" cy="4975621"/>
        </p:xfrm>
        <a:graphic>
          <a:graphicData uri="http://schemas.openxmlformats.org/drawingml/2006/table">
            <a:tbl>
              <a:tblPr firstRow="1" firstCol="1" bandRow="1">
                <a:tableStyleId>{5C22544A-7EE6-4342-B048-85BDC9FD1C3A}</a:tableStyleId>
              </a:tblPr>
              <a:tblGrid>
                <a:gridCol w="1310217">
                  <a:extLst>
                    <a:ext uri="{9D8B030D-6E8A-4147-A177-3AD203B41FA5}">
                      <a16:colId xmlns:a16="http://schemas.microsoft.com/office/drawing/2014/main" val="1372032207"/>
                    </a:ext>
                  </a:extLst>
                </a:gridCol>
                <a:gridCol w="3695143">
                  <a:extLst>
                    <a:ext uri="{9D8B030D-6E8A-4147-A177-3AD203B41FA5}">
                      <a16:colId xmlns:a16="http://schemas.microsoft.com/office/drawing/2014/main" val="3886034969"/>
                    </a:ext>
                  </a:extLst>
                </a:gridCol>
              </a:tblGrid>
              <a:tr h="478647">
                <a:tc>
                  <a:txBody>
                    <a:bodyPr/>
                    <a:lstStyle/>
                    <a:p>
                      <a:pPr algn="ctr"/>
                      <a:r>
                        <a:rPr lang="en-GB" sz="1400">
                          <a:effectLst/>
                        </a:rPr>
                        <a:t>Achievement </a:t>
                      </a:r>
                      <a:endParaRPr lang="en-US" sz="1400">
                        <a:effectLst/>
                      </a:endParaRPr>
                    </a:p>
                    <a:p>
                      <a:pPr algn="ctr"/>
                      <a:r>
                        <a:rPr lang="en-GB" sz="1400">
                          <a:effectLst/>
                        </a:rPr>
                        <a:t>level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tc>
                <a:tc>
                  <a:txBody>
                    <a:bodyPr/>
                    <a:lstStyle/>
                    <a:p>
                      <a:pPr algn="ctr"/>
                      <a:r>
                        <a:rPr lang="en-GB" sz="1400">
                          <a:effectLst/>
                        </a:rPr>
                        <a:t>Criterion A: </a:t>
                      </a:r>
                      <a:endParaRPr lang="en-US" sz="1400">
                        <a:effectLst/>
                      </a:endParaRPr>
                    </a:p>
                    <a:p>
                      <a:pPr algn="ctr"/>
                      <a:r>
                        <a:rPr lang="en-GB" sz="1400">
                          <a:effectLst/>
                        </a:rPr>
                        <a:t>Listening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tc>
                <a:extLst>
                  <a:ext uri="{0D108BD9-81ED-4DB2-BD59-A6C34878D82A}">
                    <a16:rowId xmlns:a16="http://schemas.microsoft.com/office/drawing/2014/main" val="992460999"/>
                  </a:ext>
                </a:extLst>
              </a:tr>
              <a:tr h="367334">
                <a:tc>
                  <a:txBody>
                    <a:bodyPr/>
                    <a:lstStyle/>
                    <a:p>
                      <a:pPr algn="ctr"/>
                      <a:r>
                        <a:rPr lang="en-GB"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tc>
                <a:tc>
                  <a:txBody>
                    <a:bodyPr/>
                    <a:lstStyle/>
                    <a:p>
                      <a:pPr algn="ctr"/>
                      <a:r>
                        <a:rPr lang="en-GB" sz="1100">
                          <a:effectLst/>
                        </a:rPr>
                        <a:t>You do not reach a standard described by any of the descriptors below.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nchor="ctr"/>
                </a:tc>
                <a:extLst>
                  <a:ext uri="{0D108BD9-81ED-4DB2-BD59-A6C34878D82A}">
                    <a16:rowId xmlns:a16="http://schemas.microsoft.com/office/drawing/2014/main" val="2075701118"/>
                  </a:ext>
                </a:extLst>
              </a:tr>
              <a:tr h="1035212">
                <a:tc>
                  <a:txBody>
                    <a:bodyPr/>
                    <a:lstStyle/>
                    <a:p>
                      <a:pPr algn="ctr"/>
                      <a:r>
                        <a:rPr lang="en-GB" sz="1400">
                          <a:effectLst/>
                        </a:rPr>
                        <a:t> </a:t>
                      </a:r>
                      <a:endParaRPr lang="en-US" sz="1400">
                        <a:effectLst/>
                      </a:endParaRPr>
                    </a:p>
                    <a:p>
                      <a:pPr algn="ctr"/>
                      <a:r>
                        <a:rPr lang="en-GB" sz="1400">
                          <a:effectLst/>
                        </a:rPr>
                        <a:t> </a:t>
                      </a:r>
                      <a:endParaRPr lang="en-US" sz="1400">
                        <a:effectLst/>
                      </a:endParaRPr>
                    </a:p>
                    <a:p>
                      <a:pPr algn="ctr"/>
                      <a:r>
                        <a:rPr lang="en-GB" sz="1400">
                          <a:effectLst/>
                        </a:rPr>
                        <a:t>1 -2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tc>
                <a:tc>
                  <a:txBody>
                    <a:bodyPr/>
                    <a:lstStyle/>
                    <a:p>
                      <a:pPr marL="342900" lvl="0" indent="-342900" algn="l">
                        <a:buFont typeface="+mj-lt"/>
                        <a:buAutoNum type="romanLcPeriod"/>
                      </a:pPr>
                      <a:r>
                        <a:rPr lang="en-GB" sz="1100">
                          <a:effectLst/>
                        </a:rPr>
                        <a:t>You identify </a:t>
                      </a:r>
                      <a:r>
                        <a:rPr lang="en-GB" sz="1100" b="1">
                          <a:effectLst/>
                        </a:rPr>
                        <a:t>minimal</a:t>
                      </a:r>
                      <a:r>
                        <a:rPr lang="en-GB" sz="1100">
                          <a:effectLst/>
                        </a:rPr>
                        <a:t> stated information (facts and/or opinions) in simple authentic texts</a:t>
                      </a:r>
                      <a:endParaRPr lang="en-US" sz="1100">
                        <a:effectLst/>
                      </a:endParaRPr>
                    </a:p>
                    <a:p>
                      <a:pPr marL="342900" lvl="0" indent="-342900" algn="l">
                        <a:buFont typeface="+mj-lt"/>
                        <a:buAutoNum type="romanLcPeriod"/>
                      </a:pPr>
                      <a:r>
                        <a:rPr lang="en-GB" sz="1100">
                          <a:effectLst/>
                        </a:rPr>
                        <a:t>You identify</a:t>
                      </a:r>
                      <a:r>
                        <a:rPr lang="en-GB" sz="1100" b="1">
                          <a:effectLst/>
                        </a:rPr>
                        <a:t> basic </a:t>
                      </a:r>
                      <a:r>
                        <a:rPr lang="en-GB" sz="1100">
                          <a:effectLst/>
                        </a:rPr>
                        <a:t>conventions in simple authentic texts</a:t>
                      </a:r>
                      <a:endParaRPr lang="en-US" sz="1100">
                        <a:effectLst/>
                      </a:endParaRPr>
                    </a:p>
                    <a:p>
                      <a:pPr marL="342900" lvl="0" indent="-342900" algn="l">
                        <a:buFont typeface="+mj-lt"/>
                        <a:buAutoNum type="romanLcPeriod"/>
                      </a:pPr>
                      <a:r>
                        <a:rPr lang="en-GB" sz="1100">
                          <a:effectLst/>
                        </a:rPr>
                        <a:t>You identify </a:t>
                      </a:r>
                      <a:r>
                        <a:rPr lang="en-GB" sz="1100" b="1">
                          <a:effectLst/>
                        </a:rPr>
                        <a:t>basic</a:t>
                      </a:r>
                      <a:r>
                        <a:rPr lang="en-GB" sz="1100">
                          <a:effectLst/>
                        </a:rPr>
                        <a:t> connections in simple authentic texts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tc>
                <a:extLst>
                  <a:ext uri="{0D108BD9-81ED-4DB2-BD59-A6C34878D82A}">
                    <a16:rowId xmlns:a16="http://schemas.microsoft.com/office/drawing/2014/main" val="2879127118"/>
                  </a:ext>
                </a:extLst>
              </a:tr>
              <a:tr h="1035212">
                <a:tc>
                  <a:txBody>
                    <a:bodyPr/>
                    <a:lstStyle/>
                    <a:p>
                      <a:pPr algn="ctr"/>
                      <a:r>
                        <a:rPr lang="en-GB" sz="1400">
                          <a:effectLst/>
                        </a:rPr>
                        <a:t> </a:t>
                      </a:r>
                      <a:endParaRPr lang="en-US" sz="1400">
                        <a:effectLst/>
                      </a:endParaRPr>
                    </a:p>
                    <a:p>
                      <a:pPr algn="ctr"/>
                      <a:r>
                        <a:rPr lang="en-GB" sz="1400">
                          <a:effectLst/>
                        </a:rPr>
                        <a:t> </a:t>
                      </a:r>
                      <a:endParaRPr lang="en-US" sz="1400">
                        <a:effectLst/>
                      </a:endParaRPr>
                    </a:p>
                    <a:p>
                      <a:pPr algn="ctr"/>
                      <a:r>
                        <a:rPr lang="en-GB" sz="1400">
                          <a:effectLst/>
                        </a:rPr>
                        <a:t>3 -4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tc>
                <a:tc>
                  <a:txBody>
                    <a:bodyPr/>
                    <a:lstStyle/>
                    <a:p>
                      <a:pPr marL="342900" lvl="0" indent="-342900" algn="l">
                        <a:buFont typeface="+mj-lt"/>
                        <a:buAutoNum type="romanLcPeriod"/>
                      </a:pPr>
                      <a:r>
                        <a:rPr lang="en-GB" sz="1100" dirty="0">
                          <a:effectLst/>
                        </a:rPr>
                        <a:t>You identify </a:t>
                      </a:r>
                      <a:r>
                        <a:rPr lang="en-GB" sz="1100" b="1" dirty="0">
                          <a:effectLst/>
                        </a:rPr>
                        <a:t>some </a:t>
                      </a:r>
                      <a:r>
                        <a:rPr lang="en-GB" sz="1100" dirty="0">
                          <a:effectLst/>
                        </a:rPr>
                        <a:t>stated information (facts and/or opinions) in simple authentic texts</a:t>
                      </a:r>
                      <a:endParaRPr lang="en-US" sz="1100" dirty="0">
                        <a:effectLst/>
                      </a:endParaRPr>
                    </a:p>
                    <a:p>
                      <a:pPr marL="342900" lvl="0" indent="-342900" algn="l">
                        <a:buFont typeface="+mj-lt"/>
                        <a:buAutoNum type="romanLcPeriod"/>
                      </a:pPr>
                      <a:r>
                        <a:rPr lang="en-GB" sz="1100" dirty="0">
                          <a:effectLst/>
                        </a:rPr>
                        <a:t>You identify </a:t>
                      </a:r>
                      <a:r>
                        <a:rPr lang="en-GB" sz="1100" b="1" dirty="0">
                          <a:effectLst/>
                        </a:rPr>
                        <a:t>basic</a:t>
                      </a:r>
                      <a:r>
                        <a:rPr lang="en-GB" sz="1100" dirty="0">
                          <a:effectLst/>
                        </a:rPr>
                        <a:t> conventions in simple authentic texts</a:t>
                      </a:r>
                      <a:endParaRPr lang="en-US" sz="1100" dirty="0">
                        <a:effectLst/>
                      </a:endParaRPr>
                    </a:p>
                    <a:p>
                      <a:pPr marL="342900" lvl="0" indent="-342900" algn="l">
                        <a:buFont typeface="+mj-lt"/>
                        <a:buAutoNum type="romanLcPeriod"/>
                      </a:pPr>
                      <a:r>
                        <a:rPr lang="en-GB" sz="1100" dirty="0">
                          <a:effectLst/>
                        </a:rPr>
                        <a:t>You identify </a:t>
                      </a:r>
                      <a:r>
                        <a:rPr lang="en-GB" sz="1100" b="1" dirty="0">
                          <a:effectLst/>
                        </a:rPr>
                        <a:t>basic</a:t>
                      </a:r>
                      <a:r>
                        <a:rPr lang="en-GB" sz="1100" dirty="0">
                          <a:effectLst/>
                        </a:rPr>
                        <a:t> connections in simple authentic texts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solidFill>
                      <a:schemeClr val="tx1">
                        <a:lumMod val="75000"/>
                      </a:schemeClr>
                    </a:solidFill>
                  </a:tcPr>
                </a:tc>
                <a:extLst>
                  <a:ext uri="{0D108BD9-81ED-4DB2-BD59-A6C34878D82A}">
                    <a16:rowId xmlns:a16="http://schemas.microsoft.com/office/drawing/2014/main" val="3874835263"/>
                  </a:ext>
                </a:extLst>
              </a:tr>
              <a:tr h="1190974">
                <a:tc>
                  <a:txBody>
                    <a:bodyPr/>
                    <a:lstStyle/>
                    <a:p>
                      <a:pPr algn="ctr"/>
                      <a:r>
                        <a:rPr lang="en-GB" sz="1400">
                          <a:effectLst/>
                        </a:rPr>
                        <a:t> </a:t>
                      </a:r>
                      <a:endParaRPr lang="en-US" sz="1400">
                        <a:effectLst/>
                      </a:endParaRPr>
                    </a:p>
                    <a:p>
                      <a:pPr algn="ctr"/>
                      <a:r>
                        <a:rPr lang="en-GB" sz="1400">
                          <a:effectLst/>
                        </a:rPr>
                        <a:t> </a:t>
                      </a:r>
                      <a:endParaRPr lang="en-US" sz="1400">
                        <a:effectLst/>
                      </a:endParaRPr>
                    </a:p>
                    <a:p>
                      <a:pPr algn="ctr"/>
                      <a:r>
                        <a:rPr lang="en-GB" sz="1400">
                          <a:effectLst/>
                        </a:rPr>
                        <a:t>5 -6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tc>
                <a:tc>
                  <a:txBody>
                    <a:bodyPr/>
                    <a:lstStyle/>
                    <a:p>
                      <a:pPr marL="342900" lvl="0" indent="-342900" algn="l">
                        <a:buFont typeface="+mj-lt"/>
                        <a:buAutoNum type="romanLcPeriod"/>
                      </a:pPr>
                      <a:r>
                        <a:rPr lang="en-GB" sz="1100" dirty="0">
                          <a:effectLst/>
                        </a:rPr>
                        <a:t>You identify </a:t>
                      </a:r>
                      <a:r>
                        <a:rPr lang="en-GB" sz="1100" b="1" dirty="0">
                          <a:effectLst/>
                        </a:rPr>
                        <a:t>most </a:t>
                      </a:r>
                      <a:r>
                        <a:rPr lang="en-GB" sz="1100" dirty="0">
                          <a:effectLst/>
                        </a:rPr>
                        <a:t>stated information (facts and/or opinions, and supporting details) in a variety of simple authentic texts</a:t>
                      </a:r>
                      <a:endParaRPr lang="en-US" sz="1100" dirty="0">
                        <a:effectLst/>
                      </a:endParaRPr>
                    </a:p>
                    <a:p>
                      <a:pPr marL="342900" lvl="0" indent="-342900" algn="l">
                        <a:buFont typeface="+mj-lt"/>
                        <a:buAutoNum type="romanLcPeriod"/>
                      </a:pPr>
                      <a:r>
                        <a:rPr lang="en-GB" sz="1100" dirty="0">
                          <a:effectLst/>
                        </a:rPr>
                        <a:t>You </a:t>
                      </a:r>
                      <a:r>
                        <a:rPr lang="en-GB" sz="1100" b="1" dirty="0">
                          <a:effectLst/>
                        </a:rPr>
                        <a:t>interpret</a:t>
                      </a:r>
                      <a:r>
                        <a:rPr lang="en-GB" sz="1100" dirty="0">
                          <a:effectLst/>
                        </a:rPr>
                        <a:t> conventions in simple authentic texts</a:t>
                      </a:r>
                      <a:endParaRPr lang="en-US" sz="1100" dirty="0">
                        <a:effectLst/>
                      </a:endParaRPr>
                    </a:p>
                    <a:p>
                      <a:pPr marL="342900" lvl="0" indent="-342900" algn="l">
                        <a:buFont typeface="+mj-lt"/>
                        <a:buAutoNum type="romanLcPeriod"/>
                      </a:pPr>
                      <a:r>
                        <a:rPr lang="en-GB" sz="1100" dirty="0">
                          <a:effectLst/>
                        </a:rPr>
                        <a:t>You</a:t>
                      </a:r>
                      <a:r>
                        <a:rPr lang="en-GB" sz="1100" b="1" dirty="0">
                          <a:effectLst/>
                        </a:rPr>
                        <a:t> interpret </a:t>
                      </a:r>
                      <a:r>
                        <a:rPr lang="en-GB" sz="1100" dirty="0">
                          <a:effectLst/>
                        </a:rPr>
                        <a:t>connections in simple authentic texts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tc>
                <a:extLst>
                  <a:ext uri="{0D108BD9-81ED-4DB2-BD59-A6C34878D82A}">
                    <a16:rowId xmlns:a16="http://schemas.microsoft.com/office/drawing/2014/main" val="735476004"/>
                  </a:ext>
                </a:extLst>
              </a:tr>
              <a:tr h="868242">
                <a:tc>
                  <a:txBody>
                    <a:bodyPr/>
                    <a:lstStyle/>
                    <a:p>
                      <a:pPr algn="ctr"/>
                      <a:r>
                        <a:rPr lang="en-GB" sz="1400">
                          <a:effectLst/>
                        </a:rPr>
                        <a:t> </a:t>
                      </a:r>
                      <a:endParaRPr lang="en-US" sz="1400">
                        <a:effectLst/>
                      </a:endParaRPr>
                    </a:p>
                    <a:p>
                      <a:pPr algn="ctr"/>
                      <a:r>
                        <a:rPr lang="en-GB" sz="1400">
                          <a:effectLst/>
                        </a:rPr>
                        <a:t> </a:t>
                      </a:r>
                      <a:endParaRPr lang="en-US" sz="1400">
                        <a:effectLst/>
                      </a:endParaRPr>
                    </a:p>
                    <a:p>
                      <a:pPr algn="ctr"/>
                      <a:r>
                        <a:rPr lang="en-GB" sz="1400">
                          <a:effectLst/>
                        </a:rPr>
                        <a:t>7-8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tc>
                <a:tc>
                  <a:txBody>
                    <a:bodyPr/>
                    <a:lstStyle/>
                    <a:p>
                      <a:pPr marL="342900" lvl="0" indent="-342900" algn="l">
                        <a:buFont typeface="+mj-lt"/>
                        <a:buAutoNum type="romanLcPeriod"/>
                      </a:pPr>
                      <a:r>
                        <a:rPr lang="en-GB" sz="1100" dirty="0">
                          <a:effectLst/>
                        </a:rPr>
                        <a:t>You identify </a:t>
                      </a:r>
                      <a:r>
                        <a:rPr lang="en-GB" sz="1100" b="1" dirty="0">
                          <a:effectLst/>
                        </a:rPr>
                        <a:t>explicit and implicit </a:t>
                      </a:r>
                      <a:r>
                        <a:rPr lang="en-GB" sz="1100" dirty="0">
                          <a:effectLst/>
                        </a:rPr>
                        <a:t>information (facts and/or opinions and supporting details) in a wide variety of simple authentic texts</a:t>
                      </a:r>
                      <a:endParaRPr lang="en-US" sz="1100" dirty="0">
                        <a:effectLst/>
                      </a:endParaRPr>
                    </a:p>
                    <a:p>
                      <a:pPr marL="342900" lvl="0" indent="-342900" algn="l">
                        <a:buFont typeface="+mj-lt"/>
                        <a:buAutoNum type="romanLcPeriod"/>
                      </a:pPr>
                      <a:r>
                        <a:rPr lang="en-GB" sz="1100" dirty="0">
                          <a:effectLst/>
                        </a:rPr>
                        <a:t>You</a:t>
                      </a:r>
                      <a:r>
                        <a:rPr lang="en-GB" sz="1100" b="1" dirty="0">
                          <a:effectLst/>
                        </a:rPr>
                        <a:t> analyse </a:t>
                      </a:r>
                      <a:r>
                        <a:rPr lang="en-GB" sz="1100" dirty="0">
                          <a:effectLst/>
                        </a:rPr>
                        <a:t>conventions in simple authentic texts</a:t>
                      </a:r>
                      <a:endParaRPr lang="en-US" sz="1100" dirty="0">
                        <a:effectLst/>
                      </a:endParaRPr>
                    </a:p>
                    <a:p>
                      <a:pPr marL="342900" lvl="0" indent="-342900" algn="l">
                        <a:buFont typeface="+mj-lt"/>
                        <a:buAutoNum type="romanLcPeriod"/>
                      </a:pPr>
                      <a:r>
                        <a:rPr lang="en-GB" sz="1100" dirty="0">
                          <a:effectLst/>
                        </a:rPr>
                        <a:t>You </a:t>
                      </a:r>
                      <a:r>
                        <a:rPr lang="en-GB" sz="1100" b="1" dirty="0">
                          <a:effectLst/>
                        </a:rPr>
                        <a:t>analyse</a:t>
                      </a:r>
                      <a:r>
                        <a:rPr lang="en-GB" sz="1100" dirty="0">
                          <a:effectLst/>
                        </a:rPr>
                        <a:t> connections in simple authentic texts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solidFill>
                      <a:schemeClr val="tx1">
                        <a:lumMod val="75000"/>
                      </a:schemeClr>
                    </a:solidFill>
                  </a:tcPr>
                </a:tc>
                <a:extLst>
                  <a:ext uri="{0D108BD9-81ED-4DB2-BD59-A6C34878D82A}">
                    <a16:rowId xmlns:a16="http://schemas.microsoft.com/office/drawing/2014/main" val="1100965149"/>
                  </a:ext>
                </a:extLst>
              </a:tr>
            </a:tbl>
          </a:graphicData>
        </a:graphic>
      </p:graphicFrame>
    </p:spTree>
    <p:extLst>
      <p:ext uri="{BB962C8B-B14F-4D97-AF65-F5344CB8AC3E}">
        <p14:creationId xmlns:p14="http://schemas.microsoft.com/office/powerpoint/2010/main" val="3115126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A983EE-C95B-485A-915D-84177F73BFFE}"/>
              </a:ext>
            </a:extLst>
          </p:cNvPr>
          <p:cNvSpPr>
            <a:spLocks noGrp="1"/>
          </p:cNvSpPr>
          <p:nvPr>
            <p:ph type="title"/>
          </p:nvPr>
        </p:nvSpPr>
        <p:spPr>
          <a:xfrm>
            <a:off x="913796" y="927100"/>
            <a:ext cx="3418766" cy="4616450"/>
          </a:xfrm>
        </p:spPr>
        <p:txBody>
          <a:bodyPr>
            <a:normAutofit/>
          </a:bodyPr>
          <a:lstStyle/>
          <a:p>
            <a:r>
              <a:rPr lang="en-US" dirty="0"/>
              <a:t>Final Criterion Grade</a:t>
            </a:r>
          </a:p>
        </p:txBody>
      </p:sp>
      <p:sp>
        <p:nvSpPr>
          <p:cNvPr id="6" name="Content Placeholder 5">
            <a:extLst>
              <a:ext uri="{FF2B5EF4-FFF2-40B4-BE49-F238E27FC236}">
                <a16:creationId xmlns:a16="http://schemas.microsoft.com/office/drawing/2014/main" id="{F6D0CF24-ADC4-45BD-9437-723DF8D2FE00}"/>
              </a:ext>
            </a:extLst>
          </p:cNvPr>
          <p:cNvSpPr>
            <a:spLocks noGrp="1"/>
          </p:cNvSpPr>
          <p:nvPr>
            <p:ph idx="1"/>
          </p:nvPr>
        </p:nvSpPr>
        <p:spPr>
          <a:xfrm>
            <a:off x="4976029" y="971549"/>
            <a:ext cx="6291528" cy="5586906"/>
          </a:xfrm>
        </p:spPr>
        <p:txBody>
          <a:bodyPr anchor="ctr">
            <a:normAutofit/>
          </a:bodyPr>
          <a:lstStyle/>
          <a:p>
            <a:pPr marL="0" indent="0">
              <a:buNone/>
            </a:pPr>
            <a:r>
              <a:rPr lang="en-US" sz="2400" dirty="0"/>
              <a:t>Teachers look at all summative grades.</a:t>
            </a:r>
          </a:p>
          <a:p>
            <a:pPr marL="0" indent="0">
              <a:buNone/>
            </a:pPr>
            <a:r>
              <a:rPr lang="en-US" sz="2400" dirty="0"/>
              <a:t>EXAMPLE: </a:t>
            </a:r>
          </a:p>
          <a:p>
            <a:pPr marL="0" indent="0">
              <a:buNone/>
            </a:pPr>
            <a:r>
              <a:rPr lang="en-US" sz="2400" dirty="0"/>
              <a:t>Criterion A Grades: </a:t>
            </a:r>
          </a:p>
          <a:p>
            <a:pPr marL="0" indent="0">
              <a:buNone/>
            </a:pPr>
            <a:r>
              <a:rPr lang="en-US" sz="2400" dirty="0"/>
              <a:t>5, 6, 7 = 7</a:t>
            </a:r>
          </a:p>
          <a:p>
            <a:pPr marL="0" indent="0">
              <a:buNone/>
            </a:pPr>
            <a:r>
              <a:rPr lang="en-US" sz="2400" dirty="0"/>
              <a:t>7, 6, 5 = 5 (but hopefully, grades don’t go down!)</a:t>
            </a:r>
          </a:p>
          <a:p>
            <a:pPr marL="0" indent="0">
              <a:buNone/>
            </a:pPr>
            <a:r>
              <a:rPr lang="en-US" sz="2400" dirty="0"/>
              <a:t>In cases where a student’s grades don’t follow a simple path, teachers use their best judgement based on both F and S assessments, plus their own observations.</a:t>
            </a:r>
          </a:p>
        </p:txBody>
      </p:sp>
    </p:spTree>
    <p:extLst>
      <p:ext uri="{BB962C8B-B14F-4D97-AF65-F5344CB8AC3E}">
        <p14:creationId xmlns:p14="http://schemas.microsoft.com/office/powerpoint/2010/main" val="3895078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458</TotalTime>
  <Words>1038</Words>
  <Application>Microsoft Office PowerPoint</Application>
  <PresentationFormat>Widescreen</PresentationFormat>
  <Paragraphs>123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Bookman Old Style</vt:lpstr>
      <vt:lpstr>Calibri</vt:lpstr>
      <vt:lpstr>Rockwell</vt:lpstr>
      <vt:lpstr>Damask</vt:lpstr>
      <vt:lpstr>The IB  Middle Years ProgramME (MYP)</vt:lpstr>
      <vt:lpstr>The Middle years programME </vt:lpstr>
      <vt:lpstr>Approaches to learning (Learning how to Learn)</vt:lpstr>
      <vt:lpstr>IB learner profile (Developing the Whole Student) </vt:lpstr>
      <vt:lpstr>Service And action (An MYP Requirement)</vt:lpstr>
      <vt:lpstr>Personal project</vt:lpstr>
      <vt:lpstr>Grading in the MYP</vt:lpstr>
      <vt:lpstr>EXAMPLE: Language Acquisition</vt:lpstr>
      <vt:lpstr>Final Criterion Grade</vt:lpstr>
      <vt:lpstr>Final Report Card Grades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IB MYP</dc:title>
  <dc:creator>Lisa Kerwin</dc:creator>
  <cp:lastModifiedBy>Lisa Kerwin</cp:lastModifiedBy>
  <cp:revision>33</cp:revision>
  <cp:lastPrinted>2023-05-23T14:20:21Z</cp:lastPrinted>
  <dcterms:created xsi:type="dcterms:W3CDTF">2021-01-28T14:17:52Z</dcterms:created>
  <dcterms:modified xsi:type="dcterms:W3CDTF">2023-05-23T15:40:30Z</dcterms:modified>
</cp:coreProperties>
</file>