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57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90" autoAdjust="0"/>
  </p:normalViewPr>
  <p:slideViewPr>
    <p:cSldViewPr snapToGrid="0">
      <p:cViewPr varScale="1">
        <p:scale>
          <a:sx n="47" d="100"/>
          <a:sy n="47" d="100"/>
        </p:scale>
        <p:origin x="95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19AA0-993D-43FF-9149-17ED7FDC420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ED8AD-1E10-4A0F-8E7E-8493EA5EE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(For specific subject areas, see the diagram on the cover slide.)  The IB sees all subjects as important and necessary in creating a well-rounded student.  Therefore, PHE, Design, and the Arts are on equal footing with math, science, etc.</a:t>
            </a:r>
            <a:br>
              <a:rPr lang="en-US" dirty="0"/>
            </a:br>
            <a:r>
              <a:rPr lang="en-US" dirty="0"/>
              <a:t>This program is not meant to be about memorization, rote learning, etc., but rather about giving students the tools to think for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ED8AD-1E10-4A0F-8E7E-8493EA5EE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4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EISB has its own set of skills; we are working on meshing them with the MYP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ED8AD-1E10-4A0F-8E7E-8493EA5EE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3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Service: teaching someone a new language, helping with school events</a:t>
            </a:r>
            <a:br>
              <a:rPr lang="en-US" dirty="0"/>
            </a:br>
            <a:r>
              <a:rPr lang="en-US" dirty="0"/>
              <a:t>Action: learning a new language or other skill outside of school, education yourself about global issues and what you can do about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ED8AD-1E10-4A0F-8E7E-8493EA5EE2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clarify: the grades are a process, so a first semester grade is not a finished product; there is still more to learn. Any grades before the end of the year are just “snapshots” of where the student is. Grades are not percentages, averages,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ED8AD-1E10-4A0F-8E7E-8493EA5EE2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23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15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8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7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6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9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7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0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4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5017-2F11-45C5-B254-19DBCD9C420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A1FF7-28B8-45B3-88B6-599811A0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7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5F7D-6B70-43F3-ABE3-20112A07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781" y="1122363"/>
            <a:ext cx="5896391" cy="2682382"/>
          </a:xfrm>
        </p:spPr>
        <p:txBody>
          <a:bodyPr>
            <a:normAutofit fontScale="90000"/>
          </a:bodyPr>
          <a:lstStyle/>
          <a:p>
            <a:r>
              <a:rPr lang="en-US" dirty="0"/>
              <a:t>The IB </a:t>
            </a:r>
            <a:br>
              <a:rPr lang="en-US" dirty="0"/>
            </a:br>
            <a:r>
              <a:rPr lang="en-US" dirty="0"/>
              <a:t>Middle Years </a:t>
            </a:r>
            <a:r>
              <a:rPr lang="en-US" dirty="0" err="1"/>
              <a:t>ProgramME</a:t>
            </a:r>
            <a:r>
              <a:rPr lang="en-US" dirty="0"/>
              <a:t> (MYP)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58456A-ACBD-4D88-8D05-2CD2E5B7A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780" y="3990920"/>
            <a:ext cx="5896391" cy="1655762"/>
          </a:xfrm>
        </p:spPr>
        <p:txBody>
          <a:bodyPr>
            <a:normAutofit/>
          </a:bodyPr>
          <a:lstStyle/>
          <a:p>
            <a:r>
              <a:rPr lang="en-US" dirty="0"/>
              <a:t>An Introduction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43B18927-D12D-4F3C-9641-D154D3B2C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484433"/>
            <a:ext cx="3461503" cy="347017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4307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F6E20-B602-4B36-AB33-B36DE8BF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Middle years </a:t>
            </a:r>
            <a:r>
              <a:rPr lang="en-US" dirty="0" err="1"/>
              <a:t>programME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DB1A0-7FF9-4C08-89D7-43793B32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08760"/>
            <a:ext cx="10353762" cy="499491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5-year program (MYP1-5, corresponding with our Y7-11)</a:t>
            </a:r>
          </a:p>
          <a:p>
            <a:r>
              <a:rPr lang="en-US" sz="2400" dirty="0"/>
              <a:t>8 subject areas, all equally important</a:t>
            </a:r>
          </a:p>
          <a:p>
            <a:r>
              <a:rPr lang="en-US" sz="2400" dirty="0"/>
              <a:t>NOT a prescribed curriculum (no specific books, topics, units, etc.)</a:t>
            </a:r>
          </a:p>
          <a:p>
            <a:r>
              <a:rPr lang="en-US" sz="2400" dirty="0"/>
              <a:t>Curriculum </a:t>
            </a:r>
            <a:r>
              <a:rPr lang="en-US" sz="2400" i="1" dirty="0"/>
              <a:t>framework</a:t>
            </a:r>
            <a:r>
              <a:rPr lang="en-US" sz="2400" dirty="0"/>
              <a:t> - Provides schools with concepts/contexts around which they can build curriculum</a:t>
            </a:r>
          </a:p>
          <a:p>
            <a:r>
              <a:rPr lang="en-US" sz="2400" dirty="0"/>
              <a:t>Encourages critical thinking, inquiry, flexibility, international-mindedness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MYP 5 students complete a Personal Project, showcasing their growth and independence as learners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36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45A1-8597-443D-87B4-517DF36D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learning</a:t>
            </a:r>
            <a:br>
              <a:rPr lang="en-US" dirty="0"/>
            </a:br>
            <a:r>
              <a:rPr lang="en-US" cap="none" dirty="0">
                <a:latin typeface="Bookman Old Style" panose="02050604050505020204" pitchFamily="18" charset="0"/>
              </a:rPr>
              <a:t>(Learning how to Learn)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89F3-285B-420C-8F52-61136B54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27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set of universal skills useful in every subject, and both in and out of school:</a:t>
            </a:r>
          </a:p>
          <a:p>
            <a:r>
              <a:rPr lang="en-US" sz="2400" dirty="0"/>
              <a:t>Communication</a:t>
            </a:r>
          </a:p>
          <a:p>
            <a:r>
              <a:rPr lang="en-US" sz="2400" dirty="0"/>
              <a:t>Social (collaboration)</a:t>
            </a:r>
          </a:p>
          <a:p>
            <a:r>
              <a:rPr lang="en-US" sz="2400" dirty="0"/>
              <a:t>Self-management (organization, affective skills, reflection)</a:t>
            </a:r>
          </a:p>
          <a:p>
            <a:r>
              <a:rPr lang="en-US" sz="2400" dirty="0"/>
              <a:t>Research (information and media literacy)</a:t>
            </a:r>
          </a:p>
          <a:p>
            <a:r>
              <a:rPr lang="en-US" sz="2400" dirty="0"/>
              <a:t>Thinking (critical and creative thinking, transfer skills)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2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A4A0-4415-4553-817E-F469BD41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IB learner profile</a:t>
            </a:r>
            <a:br>
              <a:rPr lang="en-US" sz="3200" dirty="0"/>
            </a:br>
            <a:r>
              <a:rPr lang="en-US" sz="3200" cap="none" dirty="0"/>
              <a:t>(Developing the Whole Student)</a:t>
            </a:r>
            <a:br>
              <a:rPr lang="en-US" sz="3200" cap="none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FBEC-2B65-49BF-8A5A-97327AB6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50" y="293077"/>
            <a:ext cx="5381106" cy="6256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IB students strive to be:</a:t>
            </a:r>
          </a:p>
          <a:p>
            <a:r>
              <a:rPr lang="en-US" sz="2400" dirty="0"/>
              <a:t>Inquirers</a:t>
            </a:r>
          </a:p>
          <a:p>
            <a:r>
              <a:rPr lang="en-US" sz="2400" dirty="0"/>
              <a:t>Knowledgeable</a:t>
            </a:r>
          </a:p>
          <a:p>
            <a:r>
              <a:rPr lang="en-US" sz="2400" dirty="0"/>
              <a:t>Thinkers</a:t>
            </a:r>
          </a:p>
          <a:p>
            <a:r>
              <a:rPr lang="en-US" sz="2400" dirty="0"/>
              <a:t>Communicators</a:t>
            </a:r>
          </a:p>
          <a:p>
            <a:r>
              <a:rPr lang="en-US" sz="2400" dirty="0"/>
              <a:t>Principled</a:t>
            </a:r>
          </a:p>
          <a:p>
            <a:r>
              <a:rPr lang="en-US" sz="2400" dirty="0"/>
              <a:t>Open-minded</a:t>
            </a:r>
          </a:p>
          <a:p>
            <a:r>
              <a:rPr lang="en-US" sz="2400" dirty="0"/>
              <a:t>Caring</a:t>
            </a:r>
          </a:p>
          <a:p>
            <a:r>
              <a:rPr lang="en-US" sz="2400" dirty="0"/>
              <a:t>Risk-takers</a:t>
            </a:r>
          </a:p>
          <a:p>
            <a:r>
              <a:rPr lang="en-US" sz="2400" dirty="0"/>
              <a:t>Balanced</a:t>
            </a:r>
          </a:p>
          <a:p>
            <a:r>
              <a:rPr lang="en-US" sz="2400" dirty="0"/>
              <a:t>Reflective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8B2F9-F671-4D7F-8620-9AF00D6E1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Students are asked to reflect on their growth in these attributes throughout their MYP experience.</a:t>
            </a:r>
          </a:p>
        </p:txBody>
      </p:sp>
    </p:spTree>
    <p:extLst>
      <p:ext uri="{BB962C8B-B14F-4D97-AF65-F5344CB8AC3E}">
        <p14:creationId xmlns:p14="http://schemas.microsoft.com/office/powerpoint/2010/main" val="307582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CE41-68DA-4B12-BCB3-70B81AC3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And action</a:t>
            </a:r>
            <a:br>
              <a:rPr lang="en-US" dirty="0"/>
            </a:br>
            <a:r>
              <a:rPr lang="en-US" dirty="0"/>
              <a:t>(</a:t>
            </a:r>
            <a:r>
              <a:rPr lang="en-US" cap="none" dirty="0"/>
              <a:t>An MYP Requirement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F778-64F4-4D0B-B3BC-84D70DC9E4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SERVICE</a:t>
            </a:r>
          </a:p>
          <a:p>
            <a:r>
              <a:rPr lang="en-US" sz="2400" dirty="0"/>
              <a:t>Doing something for the common good</a:t>
            </a:r>
          </a:p>
          <a:p>
            <a:r>
              <a:rPr lang="en-US" sz="2400" dirty="0"/>
              <a:t>Doing something for the community</a:t>
            </a:r>
          </a:p>
          <a:p>
            <a:r>
              <a:rPr lang="en-US" sz="2400" dirty="0"/>
              <a:t>Building links with people or groups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5085E-2645-44E3-AE9F-B300F2571A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ACTION</a:t>
            </a:r>
          </a:p>
          <a:p>
            <a:r>
              <a:rPr lang="en-US" sz="2400" dirty="0"/>
              <a:t>Learning by doing</a:t>
            </a:r>
          </a:p>
          <a:p>
            <a:r>
              <a:rPr lang="en-US" sz="2400" dirty="0"/>
              <a:t>Developing responsibility and sense of self</a:t>
            </a:r>
          </a:p>
          <a:p>
            <a:r>
              <a:rPr lang="en-US" sz="2400" dirty="0"/>
              <a:t>Undertaking new challenges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8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0FA83-D556-4C6D-95ED-0E249922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US" dirty="0"/>
              <a:t>Grading in the MYP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0B9A-BFBE-420E-B7F5-457B03F7E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82995"/>
            <a:ext cx="6291528" cy="569201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Each subject has four unique criteria</a:t>
            </a:r>
          </a:p>
          <a:p>
            <a:r>
              <a:rPr lang="en-US" sz="2400" dirty="0"/>
              <a:t>Students are graded based only on these criteria (no points for HW, behavior, etc.)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Formative and summative assessments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Formative: practice, training for the summative</a:t>
            </a:r>
            <a:b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</a:b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Summative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: assessment that will be part of the grade</a:t>
            </a:r>
          </a:p>
          <a:p>
            <a:r>
              <a:rPr lang="en-US" sz="2400" dirty="0"/>
              <a:t>Final (end-of-year) grade is based on the “trend” of the year; meant to show growth</a:t>
            </a:r>
          </a:p>
        </p:txBody>
      </p:sp>
    </p:spTree>
    <p:extLst>
      <p:ext uri="{BB962C8B-B14F-4D97-AF65-F5344CB8AC3E}">
        <p14:creationId xmlns:p14="http://schemas.microsoft.com/office/powerpoint/2010/main" val="34664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1CA6-3D28-47FC-9807-A603CE1B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3B0C-6C1D-45CE-B3B3-EACA475B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Independent project in MYP5/Y11</a:t>
            </a:r>
          </a:p>
          <a:p>
            <a:r>
              <a:rPr lang="en-US" sz="2400" dirty="0"/>
              <a:t>Create a product or outcome based on personal interest and research</a:t>
            </a:r>
          </a:p>
          <a:p>
            <a:r>
              <a:rPr lang="en-US" sz="2400" dirty="0"/>
              <a:t>Create criteria to measure success of the product</a:t>
            </a:r>
          </a:p>
          <a:p>
            <a:r>
              <a:rPr lang="en-US" sz="2400" dirty="0"/>
              <a:t>Write report describing process of creation, including research, planning, action, and reflection.</a:t>
            </a:r>
          </a:p>
          <a:p>
            <a:r>
              <a:rPr lang="en-US" sz="2400" dirty="0"/>
              <a:t>Discuss ATLs and IB learner profile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9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341</TotalTime>
  <Words>546</Words>
  <Application>Microsoft Office PowerPoint</Application>
  <PresentationFormat>Widescreen</PresentationFormat>
  <Paragraphs>59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The IB  Middle Years ProgramME (MYP)</vt:lpstr>
      <vt:lpstr>The Middle years programME </vt:lpstr>
      <vt:lpstr>Approaches to learning (Learning how to Learn)</vt:lpstr>
      <vt:lpstr>IB learner profile (Developing the Whole Student) </vt:lpstr>
      <vt:lpstr>Service And action (An MYP Requirement)</vt:lpstr>
      <vt:lpstr>Grading in the MYP</vt:lpstr>
      <vt:lpstr>Personal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IB MYP</dc:title>
  <dc:creator>Lisa Kerwin</dc:creator>
  <cp:lastModifiedBy>Lisa Kerwin</cp:lastModifiedBy>
  <cp:revision>30</cp:revision>
  <dcterms:created xsi:type="dcterms:W3CDTF">2021-01-28T14:17:52Z</dcterms:created>
  <dcterms:modified xsi:type="dcterms:W3CDTF">2021-04-14T10:01:29Z</dcterms:modified>
</cp:coreProperties>
</file>