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6.xml"/><Relationship Id="rId22" Type="http://schemas.openxmlformats.org/officeDocument/2006/relationships/font" Target="fonts/Merriweather-italic.fntdata"/><Relationship Id="rId10" Type="http://schemas.openxmlformats.org/officeDocument/2006/relationships/slide" Target="slides/slide5.xml"/><Relationship Id="rId21"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5e4db74a8_0_1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5e4db74a8_0_1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5e4db74a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5e4db74a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5e4db74a8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5e4db74a8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5e4db74a8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5e4db74a8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c5e4db74a8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c5e4db74a8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c5e4db74a8_0_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5e4db74a8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5e4db74a8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c5e4db74a8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c5e4db74a8_0_1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c5e4db74a8_0_1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5e4db74a8_0_1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5e4db74a8_0_1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s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ommons.wikimedia.org/wiki/File:Latin_America_(orthographic_projection).svg"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s://commons.wikimedia.org/wiki/File:Flag_of_Costa_Rica_(state).svg" TargetMode="External"/><Relationship Id="rId5" Type="http://schemas.openxmlformats.org/officeDocument/2006/relationships/image" Target="../media/image8.png"/><Relationship Id="rId6" Type="http://schemas.openxmlformats.org/officeDocument/2006/relationships/hyperlink" Target="https://commons.wikimedia.org/wiki/File:Flag_of_Nicaragua.svg" TargetMode="External"/><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ommons.wikimedia.org/wiki/File:Pupusas_El_Salvador_Centro_America.JPG"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pixabay.com/photos/tamales-mexico-food-1990080/"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Latin-American Dishes</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Made by Viktor MYP1</a:t>
            </a:r>
            <a:endParaRPr/>
          </a:p>
        </p:txBody>
      </p:sp>
      <p:pic>
        <p:nvPicPr>
          <p:cNvPr id="66" name="Google Shape;66;p13">
            <a:hlinkClick r:id="rId3"/>
          </p:cNvPr>
          <p:cNvPicPr preferRelativeResize="0"/>
          <p:nvPr/>
        </p:nvPicPr>
        <p:blipFill>
          <a:blip r:embed="rId4">
            <a:alphaModFix/>
          </a:blip>
          <a:stretch>
            <a:fillRect/>
          </a:stretch>
        </p:blipFill>
        <p:spPr>
          <a:xfrm>
            <a:off x="6716900" y="2716400"/>
            <a:ext cx="2427101" cy="2427101"/>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Thank you for listening,</a:t>
            </a:r>
            <a:endParaRPr/>
          </a:p>
          <a:p>
            <a:pPr indent="0" lvl="0" marL="0" rtl="0" algn="l">
              <a:spcBef>
                <a:spcPts val="0"/>
              </a:spcBef>
              <a:spcAft>
                <a:spcPts val="0"/>
              </a:spcAft>
              <a:buNone/>
            </a:pPr>
            <a:r>
              <a:rPr lang="sk"/>
              <a:t>I hope you liked it,</a:t>
            </a:r>
            <a:endParaRPr/>
          </a:p>
        </p:txBody>
      </p:sp>
      <p:sp>
        <p:nvSpPr>
          <p:cNvPr id="131" name="Google Shape;131;p22"/>
          <p:cNvSpPr txBox="1"/>
          <p:nvPr>
            <p:ph idx="1" type="body"/>
          </p:nvPr>
        </p:nvSpPr>
        <p:spPr>
          <a:xfrm>
            <a:off x="4644675" y="1975550"/>
            <a:ext cx="4166400" cy="262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Made in 2021 (MYP1 class), Viktor Izák</a:t>
            </a:r>
            <a:endParaRPr/>
          </a:p>
          <a:p>
            <a:pPr indent="0" lvl="0" marL="0" rtl="0" algn="l">
              <a:spcBef>
                <a:spcPts val="1200"/>
              </a:spcBef>
              <a:spcAft>
                <a:spcPts val="0"/>
              </a:spcAft>
              <a:buNone/>
            </a:pPr>
            <a:r>
              <a:rPr lang="sk"/>
              <a:t>Subject: Spanish</a:t>
            </a:r>
            <a:endParaRPr/>
          </a:p>
          <a:p>
            <a:pPr indent="0" lvl="0" marL="0" rtl="0" algn="l">
              <a:spcBef>
                <a:spcPts val="1200"/>
              </a:spcBef>
              <a:spcAft>
                <a:spcPts val="0"/>
              </a:spcAft>
              <a:buNone/>
            </a:pPr>
            <a:r>
              <a:rPr lang="sk"/>
              <a:t>School: English International School</a:t>
            </a:r>
            <a:endParaRPr/>
          </a:p>
          <a:p>
            <a:pPr indent="0" lvl="0" marL="0" rtl="0" algn="l">
              <a:spcBef>
                <a:spcPts val="1200"/>
              </a:spcBef>
              <a:spcAft>
                <a:spcPts val="0"/>
              </a:spcAft>
              <a:buNone/>
            </a:pPr>
            <a:r>
              <a:rPr lang="sk"/>
              <a:t>City: Bratislava,</a:t>
            </a:r>
            <a:endParaRPr/>
          </a:p>
          <a:p>
            <a:pPr indent="0" lvl="0" marL="0" rtl="0" algn="l">
              <a:spcBef>
                <a:spcPts val="1200"/>
              </a:spcBef>
              <a:spcAft>
                <a:spcPts val="1200"/>
              </a:spcAft>
              <a:buNone/>
            </a:pPr>
            <a:r>
              <a:rPr lang="sk"/>
              <a:t>Country: Slovak republic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Gallo pinto</a:t>
            </a:r>
            <a:endParaRPr/>
          </a:p>
        </p:txBody>
      </p:sp>
      <p:sp>
        <p:nvSpPr>
          <p:cNvPr id="72" name="Google Shape;72;p14"/>
          <p:cNvSpPr txBox="1"/>
          <p:nvPr>
            <p:ph idx="1" type="body"/>
          </p:nvPr>
        </p:nvSpPr>
        <p:spPr>
          <a:xfrm>
            <a:off x="4424850" y="522450"/>
            <a:ext cx="48291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Gallo Pinto is originally from                                or</a:t>
            </a:r>
            <a:endParaRPr/>
          </a:p>
          <a:p>
            <a:pPr indent="0" lvl="0" marL="0" rtl="0" algn="l">
              <a:spcBef>
                <a:spcPts val="1200"/>
              </a:spcBef>
              <a:spcAft>
                <a:spcPts val="0"/>
              </a:spcAft>
              <a:buNone/>
            </a:pPr>
            <a:r>
              <a:rPr lang="sk"/>
              <a:t>					(Costa Rica)		   (Nicaragua)</a:t>
            </a:r>
            <a:endParaRPr/>
          </a:p>
          <a:p>
            <a:pPr indent="-311150" lvl="0" marL="457200" rtl="0" algn="l">
              <a:spcBef>
                <a:spcPts val="1200"/>
              </a:spcBef>
              <a:spcAft>
                <a:spcPts val="0"/>
              </a:spcAft>
              <a:buClr>
                <a:schemeClr val="dk1"/>
              </a:buClr>
              <a:buSzPts val="1300"/>
              <a:buChar char="●"/>
            </a:pPr>
            <a:r>
              <a:rPr lang="sk">
                <a:solidFill>
                  <a:schemeClr val="dk1"/>
                </a:solidFill>
                <a:highlight>
                  <a:srgbClr val="FFFFFF"/>
                </a:highlight>
              </a:rPr>
              <a:t>It is uncertain and disputed which country is the precise origin of the dish.</a:t>
            </a:r>
            <a:endParaRPr>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sk">
                <a:solidFill>
                  <a:schemeClr val="dk1"/>
                </a:solidFill>
                <a:highlight>
                  <a:srgbClr val="FFFFFF"/>
                </a:highlight>
              </a:rPr>
              <a:t>Both Costa Rica and Nicaragua claim it.</a:t>
            </a:r>
            <a:endParaRPr>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sk">
                <a:solidFill>
                  <a:schemeClr val="dk1"/>
                </a:solidFill>
                <a:highlight>
                  <a:srgbClr val="FFFFFF"/>
                </a:highlight>
              </a:rPr>
              <a:t>Some basic information: </a:t>
            </a:r>
            <a:endParaRPr>
              <a:solidFill>
                <a:schemeClr val="dk1"/>
              </a:solidFill>
              <a:highlight>
                <a:srgbClr val="FFFFFF"/>
              </a:highlight>
            </a:endParaRPr>
          </a:p>
          <a:p>
            <a:pPr indent="0" lvl="0" marL="457200" rtl="0" algn="l">
              <a:spcBef>
                <a:spcPts val="1200"/>
              </a:spcBef>
              <a:spcAft>
                <a:spcPts val="1200"/>
              </a:spcAft>
              <a:buNone/>
            </a:pPr>
            <a:r>
              <a:rPr lang="sk">
                <a:solidFill>
                  <a:schemeClr val="dk1"/>
                </a:solidFill>
                <a:highlight>
                  <a:srgbClr val="FFFFFF"/>
                </a:highlight>
              </a:rPr>
              <a:t>The beans in gallo pinto are quickly cooked until the juice is almost consumed, then combined with prepared rice and other ingredients such as cooked bell peppers, chopped onions, and garlic.</a:t>
            </a:r>
            <a:endParaRPr>
              <a:solidFill>
                <a:schemeClr val="dk1"/>
              </a:solidFill>
              <a:highlight>
                <a:srgbClr val="FFFFFF"/>
              </a:highlight>
            </a:endParaRPr>
          </a:p>
        </p:txBody>
      </p:sp>
      <p:pic>
        <p:nvPicPr>
          <p:cNvPr id="73" name="Google Shape;73;p14"/>
          <p:cNvPicPr preferRelativeResize="0"/>
          <p:nvPr/>
        </p:nvPicPr>
        <p:blipFill>
          <a:blip r:embed="rId3">
            <a:alphaModFix/>
          </a:blip>
          <a:stretch>
            <a:fillRect/>
          </a:stretch>
        </p:blipFill>
        <p:spPr>
          <a:xfrm>
            <a:off x="6444775" y="3314625"/>
            <a:ext cx="2699220" cy="1828875"/>
          </a:xfrm>
          <a:prstGeom prst="rect">
            <a:avLst/>
          </a:prstGeom>
          <a:noFill/>
          <a:ln>
            <a:noFill/>
          </a:ln>
        </p:spPr>
      </p:pic>
      <p:pic>
        <p:nvPicPr>
          <p:cNvPr id="74" name="Google Shape;74;p14">
            <a:hlinkClick r:id="rId4"/>
          </p:cNvPr>
          <p:cNvPicPr preferRelativeResize="0"/>
          <p:nvPr/>
        </p:nvPicPr>
        <p:blipFill>
          <a:blip r:embed="rId5">
            <a:alphaModFix/>
          </a:blip>
          <a:stretch>
            <a:fillRect/>
          </a:stretch>
        </p:blipFill>
        <p:spPr>
          <a:xfrm>
            <a:off x="6636725" y="330275"/>
            <a:ext cx="1137149" cy="682301"/>
          </a:xfrm>
          <a:prstGeom prst="rect">
            <a:avLst/>
          </a:prstGeom>
          <a:noFill/>
          <a:ln>
            <a:noFill/>
          </a:ln>
        </p:spPr>
      </p:pic>
      <p:pic>
        <p:nvPicPr>
          <p:cNvPr id="75" name="Google Shape;75;p14">
            <a:hlinkClick r:id="rId6"/>
          </p:cNvPr>
          <p:cNvPicPr preferRelativeResize="0"/>
          <p:nvPr/>
        </p:nvPicPr>
        <p:blipFill>
          <a:blip r:embed="rId7">
            <a:alphaModFix/>
          </a:blip>
          <a:stretch>
            <a:fillRect/>
          </a:stretch>
        </p:blipFill>
        <p:spPr>
          <a:xfrm>
            <a:off x="8116800" y="330281"/>
            <a:ext cx="1137150" cy="6822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Forms and variations of</a:t>
            </a:r>
            <a:endParaRPr/>
          </a:p>
          <a:p>
            <a:pPr indent="0" lvl="0" marL="0" rtl="0" algn="l">
              <a:spcBef>
                <a:spcPts val="0"/>
              </a:spcBef>
              <a:spcAft>
                <a:spcPts val="0"/>
              </a:spcAft>
              <a:buNone/>
            </a:pPr>
            <a:r>
              <a:t/>
            </a:r>
            <a:endParaRPr/>
          </a:p>
          <a:p>
            <a:pPr indent="0" lvl="0" marL="0" rtl="0" algn="l">
              <a:spcBef>
                <a:spcPts val="0"/>
              </a:spcBef>
              <a:spcAft>
                <a:spcPts val="0"/>
              </a:spcAft>
              <a:buNone/>
            </a:pPr>
            <a:r>
              <a:rPr lang="sk"/>
              <a:t>Gallo Pinto</a:t>
            </a:r>
            <a:endParaRPr/>
          </a:p>
        </p:txBody>
      </p:sp>
      <p:sp>
        <p:nvSpPr>
          <p:cNvPr id="81" name="Google Shape;81;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In the Americas, there are many dishes with a base of beans and rice, which vary in their cooking and additional ingredients. Variations exist regionally, as cultures shape the dishes to their own preferences. In countries near or in the Caribbean, these dishes are simply known as rice and beans, in which the dish is cooked in coconut milk. Variations of gallo pinto are the following:</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82" name="Google Shape;82;p15"/>
          <p:cNvPicPr preferRelativeResize="0"/>
          <p:nvPr/>
        </p:nvPicPr>
        <p:blipFill>
          <a:blip r:embed="rId3">
            <a:alphaModFix/>
          </a:blip>
          <a:stretch>
            <a:fillRect/>
          </a:stretch>
        </p:blipFill>
        <p:spPr>
          <a:xfrm>
            <a:off x="4513200" y="2407475"/>
            <a:ext cx="4297874" cy="2037175"/>
          </a:xfrm>
          <a:prstGeom prst="rect">
            <a:avLst/>
          </a:prstGeom>
          <a:noFill/>
          <a:ln>
            <a:noFill/>
          </a:ln>
        </p:spPr>
      </p:pic>
      <p:sp>
        <p:nvSpPr>
          <p:cNvPr id="83" name="Google Shape;83;p15"/>
          <p:cNvSpPr txBox="1"/>
          <p:nvPr/>
        </p:nvSpPr>
        <p:spPr>
          <a:xfrm>
            <a:off x="4486575" y="4570450"/>
            <a:ext cx="452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k">
                <a:latin typeface="Roboto"/>
                <a:ea typeface="Roboto"/>
                <a:cs typeface="Roboto"/>
                <a:sym typeface="Roboto"/>
              </a:rPr>
              <a:t>As you can see, there are a lot of them.</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330150"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Pupusa</a:t>
            </a:r>
            <a:endParaRPr/>
          </a:p>
        </p:txBody>
      </p:sp>
      <p:sp>
        <p:nvSpPr>
          <p:cNvPr id="89" name="Google Shape;89;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Pupusa : A salvadorian dish, if not variated, in such ingredients:</a:t>
            </a:r>
            <a:endParaRPr/>
          </a:p>
          <a:p>
            <a:pPr indent="0" lvl="0" marL="0" rtl="0" algn="l">
              <a:spcBef>
                <a:spcPts val="1200"/>
              </a:spcBef>
              <a:spcAft>
                <a:spcPts val="0"/>
              </a:spcAft>
              <a:buNone/>
            </a:pPr>
            <a:r>
              <a:rPr lang="sk">
                <a:solidFill>
                  <a:schemeClr val="dk1"/>
                </a:solidFill>
                <a:highlight>
                  <a:srgbClr val="FFFFFF"/>
                </a:highlight>
              </a:rPr>
              <a:t>Made from masa dough, the base for tortillas, tamales and other Latin cooking staples, pupusas are thick corn cakes filled with a variety of ingredients such as pork, chicken, cheese or beans. For certain, they are always served with curtido, a wonderfully crunchy and tangy cabbage slaw, and a simple red salsa</a:t>
            </a:r>
            <a:r>
              <a:rPr lang="sk" sz="1200">
                <a:solidFill>
                  <a:srgbClr val="202124"/>
                </a:solidFill>
                <a:highlight>
                  <a:srgbClr val="FFFFFF"/>
                </a:highlight>
                <a:latin typeface="Arial"/>
                <a:ea typeface="Arial"/>
                <a:cs typeface="Arial"/>
                <a:sym typeface="Arial"/>
              </a:rPr>
              <a:t>.</a:t>
            </a:r>
            <a:r>
              <a:rPr lang="sk"/>
              <a:t> </a:t>
            </a:r>
            <a:endParaRPr/>
          </a:p>
          <a:p>
            <a:pPr indent="0" lvl="0" marL="0" rtl="0" algn="l">
              <a:spcBef>
                <a:spcPts val="1200"/>
              </a:spcBef>
              <a:spcAft>
                <a:spcPts val="1200"/>
              </a:spcAft>
              <a:buNone/>
            </a:pPr>
            <a:r>
              <a:rPr lang="sk"/>
              <a:t>Pupusas have been linked to the Pipil tribes who inhabited the territory now known as El Salvador.</a:t>
            </a:r>
            <a:endParaRPr/>
          </a:p>
        </p:txBody>
      </p:sp>
      <p:pic>
        <p:nvPicPr>
          <p:cNvPr id="90" name="Google Shape;90;p16"/>
          <p:cNvPicPr preferRelativeResize="0"/>
          <p:nvPr/>
        </p:nvPicPr>
        <p:blipFill>
          <a:blip r:embed="rId3">
            <a:alphaModFix/>
          </a:blip>
          <a:stretch>
            <a:fillRect/>
          </a:stretch>
        </p:blipFill>
        <p:spPr>
          <a:xfrm>
            <a:off x="5889650" y="3314625"/>
            <a:ext cx="3254347" cy="1828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Forms and variations of Pupusas</a:t>
            </a:r>
            <a:endParaRPr/>
          </a:p>
        </p:txBody>
      </p:sp>
      <p:sp>
        <p:nvSpPr>
          <p:cNvPr id="96" name="Google Shape;96;p1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solidFill>
                  <a:srgbClr val="434343"/>
                </a:solidFill>
                <a:highlight>
                  <a:srgbClr val="FFFFFF"/>
                </a:highlight>
              </a:rPr>
              <a:t>Usually, the principal types of pupusas are:</a:t>
            </a:r>
            <a:endParaRPr>
              <a:solidFill>
                <a:srgbClr val="434343"/>
              </a:solidFill>
              <a:highlight>
                <a:srgbClr val="FFFFFF"/>
              </a:highlight>
            </a:endParaRPr>
          </a:p>
          <a:p>
            <a:pPr indent="-311150" lvl="0" marL="457200" rtl="0" algn="l">
              <a:spcBef>
                <a:spcPts val="1200"/>
              </a:spcBef>
              <a:spcAft>
                <a:spcPts val="0"/>
              </a:spcAft>
              <a:buClr>
                <a:srgbClr val="434343"/>
              </a:buClr>
              <a:buSzPts val="1300"/>
              <a:buChar char="●"/>
            </a:pPr>
            <a:r>
              <a:rPr lang="sk">
                <a:solidFill>
                  <a:srgbClr val="434343"/>
                </a:solidFill>
                <a:highlight>
                  <a:srgbClr val="FFFFFF"/>
                </a:highlight>
              </a:rPr>
              <a:t>cheese (pupusa de queso)</a:t>
            </a:r>
            <a:endParaRPr>
              <a:solidFill>
                <a:srgbClr val="434343"/>
              </a:solidFill>
              <a:highlight>
                <a:srgbClr val="FFFFFF"/>
              </a:highlight>
            </a:endParaRPr>
          </a:p>
          <a:p>
            <a:pPr indent="-311150" lvl="0" marL="457200" rtl="0" algn="l">
              <a:spcBef>
                <a:spcPts val="0"/>
              </a:spcBef>
              <a:spcAft>
                <a:spcPts val="0"/>
              </a:spcAft>
              <a:buClr>
                <a:srgbClr val="434343"/>
              </a:buClr>
              <a:buSzPts val="1300"/>
              <a:buChar char="●"/>
            </a:pPr>
            <a:r>
              <a:rPr lang="sk">
                <a:solidFill>
                  <a:srgbClr val="434343"/>
                </a:solidFill>
                <a:highlight>
                  <a:srgbClr val="FFFFFF"/>
                </a:highlight>
              </a:rPr>
              <a:t>refried beans (pupusa de frijoles refritos)</a:t>
            </a:r>
            <a:endParaRPr>
              <a:solidFill>
                <a:srgbClr val="434343"/>
              </a:solidFill>
              <a:highlight>
                <a:srgbClr val="FFFFFF"/>
              </a:highlight>
            </a:endParaRPr>
          </a:p>
          <a:p>
            <a:pPr indent="-311150" lvl="0" marL="457200" rtl="0" algn="l">
              <a:spcBef>
                <a:spcPts val="0"/>
              </a:spcBef>
              <a:spcAft>
                <a:spcPts val="0"/>
              </a:spcAft>
              <a:buClr>
                <a:srgbClr val="434343"/>
              </a:buClr>
              <a:buSzPts val="1300"/>
              <a:buChar char="●"/>
            </a:pPr>
            <a:r>
              <a:rPr lang="sk">
                <a:solidFill>
                  <a:srgbClr val="434343"/>
                </a:solidFill>
                <a:highlight>
                  <a:srgbClr val="FFFFFF"/>
                </a:highlight>
              </a:rPr>
              <a:t>beans and cheese (pupusa de frijoles and queso)</a:t>
            </a:r>
            <a:endParaRPr>
              <a:solidFill>
                <a:srgbClr val="434343"/>
              </a:solidFill>
              <a:highlight>
                <a:srgbClr val="FFFFFF"/>
              </a:highlight>
            </a:endParaRPr>
          </a:p>
          <a:p>
            <a:pPr indent="-311150" lvl="0" marL="457200" rtl="0" algn="l">
              <a:spcBef>
                <a:spcPts val="0"/>
              </a:spcBef>
              <a:spcAft>
                <a:spcPts val="0"/>
              </a:spcAft>
              <a:buClr>
                <a:srgbClr val="434343"/>
              </a:buClr>
              <a:buSzPts val="1300"/>
              <a:buChar char="●"/>
            </a:pPr>
            <a:r>
              <a:rPr lang="sk">
                <a:solidFill>
                  <a:srgbClr val="434343"/>
                </a:solidFill>
                <a:highlight>
                  <a:srgbClr val="FFFFFF"/>
                </a:highlight>
              </a:rPr>
              <a:t>with “loroco” (pupusa con loroco),</a:t>
            </a:r>
            <a:endParaRPr>
              <a:solidFill>
                <a:srgbClr val="434343"/>
              </a:solidFill>
              <a:highlight>
                <a:srgbClr val="FFFFFF"/>
              </a:highlight>
            </a:endParaRPr>
          </a:p>
          <a:p>
            <a:pPr indent="-311150" lvl="0" marL="457200" rtl="0" algn="l">
              <a:spcBef>
                <a:spcPts val="0"/>
              </a:spcBef>
              <a:spcAft>
                <a:spcPts val="0"/>
              </a:spcAft>
              <a:buClr>
                <a:srgbClr val="434343"/>
              </a:buClr>
              <a:buSzPts val="1300"/>
              <a:buChar char="●"/>
            </a:pPr>
            <a:r>
              <a:rPr lang="sk">
                <a:solidFill>
                  <a:srgbClr val="434343"/>
                </a:solidFill>
                <a:highlight>
                  <a:srgbClr val="FFFFFF"/>
                </a:highlight>
              </a:rPr>
              <a:t>very finely ground pork (chicharron),</a:t>
            </a:r>
            <a:endParaRPr>
              <a:solidFill>
                <a:srgbClr val="434343"/>
              </a:solidFill>
              <a:highlight>
                <a:srgbClr val="FFFFFF"/>
              </a:highlight>
            </a:endParaRPr>
          </a:p>
          <a:p>
            <a:pPr indent="-311150" lvl="0" marL="457200" rtl="0" algn="l">
              <a:spcBef>
                <a:spcPts val="0"/>
              </a:spcBef>
              <a:spcAft>
                <a:spcPts val="0"/>
              </a:spcAft>
              <a:buClr>
                <a:srgbClr val="434343"/>
              </a:buClr>
              <a:buSzPts val="1300"/>
              <a:buChar char="●"/>
            </a:pPr>
            <a:r>
              <a:rPr lang="sk">
                <a:solidFill>
                  <a:srgbClr val="434343"/>
                </a:solidFill>
                <a:highlight>
                  <a:srgbClr val="FFFFFF"/>
                </a:highlight>
              </a:rPr>
              <a:t>and a mixture of beans, cheese, and pork (pupusa revuelta)</a:t>
            </a:r>
            <a:endParaRPr>
              <a:solidFill>
                <a:srgbClr val="434343"/>
              </a:solidFill>
            </a:endParaRPr>
          </a:p>
        </p:txBody>
      </p:sp>
      <p:pic>
        <p:nvPicPr>
          <p:cNvPr id="97" name="Google Shape;97;p17">
            <a:hlinkClick r:id="rId3"/>
          </p:cNvPr>
          <p:cNvPicPr preferRelativeResize="0"/>
          <p:nvPr/>
        </p:nvPicPr>
        <p:blipFill>
          <a:blip r:embed="rId4">
            <a:alphaModFix/>
          </a:blip>
          <a:stretch>
            <a:fillRect/>
          </a:stretch>
        </p:blipFill>
        <p:spPr>
          <a:xfrm>
            <a:off x="6705500" y="3314625"/>
            <a:ext cx="2438508" cy="18288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Tamales</a:t>
            </a:r>
            <a:endParaRPr/>
          </a:p>
        </p:txBody>
      </p:sp>
      <p:sp>
        <p:nvSpPr>
          <p:cNvPr id="103" name="Google Shape;103;p18"/>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Tamales, a mexican dish, made from:</a:t>
            </a:r>
            <a:endParaRPr/>
          </a:p>
          <a:p>
            <a:pPr indent="-311150" lvl="0" marL="457200" rtl="0" algn="l">
              <a:spcBef>
                <a:spcPts val="1200"/>
              </a:spcBef>
              <a:spcAft>
                <a:spcPts val="0"/>
              </a:spcAft>
              <a:buSzPts val="1300"/>
              <a:buChar char="●"/>
            </a:pPr>
            <a:r>
              <a:rPr lang="sk"/>
              <a:t>Masa or dough (starchy, and usually corn-based), which is steamed in a corn husk or banana leaf.</a:t>
            </a:r>
            <a:endParaRPr/>
          </a:p>
          <a:p>
            <a:pPr indent="0" lvl="0" marL="457200" rtl="0" algn="l">
              <a:spcBef>
                <a:spcPts val="1200"/>
              </a:spcBef>
              <a:spcAft>
                <a:spcPts val="0"/>
              </a:spcAft>
              <a:buNone/>
            </a:pPr>
            <a:r>
              <a:t/>
            </a:r>
            <a:endParaRPr/>
          </a:p>
          <a:p>
            <a:pPr indent="-311150" lvl="0" marL="457200" rtl="0" algn="l">
              <a:spcBef>
                <a:spcPts val="1200"/>
              </a:spcBef>
              <a:spcAft>
                <a:spcPts val="0"/>
              </a:spcAft>
              <a:buSzPts val="1300"/>
              <a:buChar char="●"/>
            </a:pPr>
            <a:r>
              <a:rPr lang="sk"/>
              <a:t>The wrapping can either be discarded prior to eating or used as a plate. Tamales can be filled with meats, cheeses, fruits, vegetables, chilies or any preparation according to taste, and both the filling and the cooking liquid may be seasoned.</a:t>
            </a:r>
            <a:endParaRPr/>
          </a:p>
        </p:txBody>
      </p:sp>
      <p:pic>
        <p:nvPicPr>
          <p:cNvPr id="104" name="Google Shape;104;p18">
            <a:hlinkClick r:id="rId3"/>
          </p:cNvPr>
          <p:cNvPicPr preferRelativeResize="0"/>
          <p:nvPr/>
        </p:nvPicPr>
        <p:blipFill>
          <a:blip r:embed="rId4">
            <a:alphaModFix/>
          </a:blip>
          <a:stretch>
            <a:fillRect/>
          </a:stretch>
        </p:blipFill>
        <p:spPr>
          <a:xfrm>
            <a:off x="6400675" y="3314625"/>
            <a:ext cx="2743313" cy="182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Forms and variations of Tamales</a:t>
            </a:r>
            <a:endParaRPr/>
          </a:p>
        </p:txBody>
      </p:sp>
      <p:sp>
        <p:nvSpPr>
          <p:cNvPr id="110" name="Google Shape;110;p19"/>
          <p:cNvSpPr txBox="1"/>
          <p:nvPr>
            <p:ph idx="1" type="body"/>
          </p:nvPr>
        </p:nvSpPr>
        <p:spPr>
          <a:xfrm>
            <a:off x="4644675" y="500925"/>
            <a:ext cx="42921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Wow, okay, I didnt know this:</a:t>
            </a:r>
            <a:endParaRPr/>
          </a:p>
          <a:p>
            <a:pPr indent="0" lvl="0" marL="0" rtl="0" algn="l">
              <a:spcBef>
                <a:spcPts val="1200"/>
              </a:spcBef>
              <a:spcAft>
                <a:spcPts val="0"/>
              </a:spcAft>
              <a:buNone/>
            </a:pPr>
            <a:r>
              <a:rPr lang="sk"/>
              <a:t>Basically, its hard to describe, because,</a:t>
            </a:r>
            <a:endParaRPr/>
          </a:p>
          <a:p>
            <a:pPr indent="-311150" lvl="0" marL="457200" rtl="0" algn="l">
              <a:spcBef>
                <a:spcPts val="1200"/>
              </a:spcBef>
              <a:spcAft>
                <a:spcPts val="0"/>
              </a:spcAft>
              <a:buSzPts val="1300"/>
              <a:buChar char="●"/>
            </a:pPr>
            <a:r>
              <a:rPr b="1" lang="sk"/>
              <a:t>“</a:t>
            </a:r>
            <a:r>
              <a:rPr b="1" lang="sk"/>
              <a:t>Each region and state has certain types of tamales, so many that the variety is estimated at between 500 and 5,000 throughout the country.”</a:t>
            </a:r>
            <a:endParaRPr b="1"/>
          </a:p>
          <a:p>
            <a:pPr indent="0" lvl="0" marL="457200" rtl="0" algn="l">
              <a:spcBef>
                <a:spcPts val="1200"/>
              </a:spcBef>
              <a:spcAft>
                <a:spcPts val="0"/>
              </a:spcAft>
              <a:buNone/>
            </a:pPr>
            <a:r>
              <a:t/>
            </a:r>
            <a:endParaRPr b="1"/>
          </a:p>
          <a:p>
            <a:pPr indent="0" lvl="0" marL="0" rtl="0" algn="l">
              <a:spcBef>
                <a:spcPts val="1200"/>
              </a:spcBef>
              <a:spcAft>
                <a:spcPts val="1200"/>
              </a:spcAft>
              <a:buNone/>
            </a:pPr>
            <a:r>
              <a:rPr b="1" lang="sk"/>
              <a:t>But, here are some popular (and tasty of course) ones:</a:t>
            </a:r>
            <a:endParaRPr b="1"/>
          </a:p>
        </p:txBody>
      </p:sp>
      <p:pic>
        <p:nvPicPr>
          <p:cNvPr id="111" name="Google Shape;111;p19"/>
          <p:cNvPicPr preferRelativeResize="0"/>
          <p:nvPr/>
        </p:nvPicPr>
        <p:blipFill>
          <a:blip r:embed="rId3">
            <a:alphaModFix/>
          </a:blip>
          <a:stretch>
            <a:fillRect/>
          </a:stretch>
        </p:blipFill>
        <p:spPr>
          <a:xfrm>
            <a:off x="4718950" y="2935125"/>
            <a:ext cx="3529558" cy="182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Tamales’ cultural background</a:t>
            </a:r>
            <a:endParaRPr/>
          </a:p>
        </p:txBody>
      </p:sp>
      <p:sp>
        <p:nvSpPr>
          <p:cNvPr id="117" name="Google Shape;117;p20"/>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sk"/>
              <a:t>Tamales originated in Mesoamerica as early as 8000 to 5000 BC.</a:t>
            </a:r>
            <a:endParaRPr/>
          </a:p>
          <a:p>
            <a:pPr indent="0" lvl="0" marL="0" rtl="0" algn="l">
              <a:spcBef>
                <a:spcPts val="1200"/>
              </a:spcBef>
              <a:spcAft>
                <a:spcPts val="0"/>
              </a:spcAft>
              <a:buNone/>
            </a:pPr>
            <a:r>
              <a:t/>
            </a:r>
            <a:endParaRPr/>
          </a:p>
          <a:p>
            <a:pPr indent="-298767" lvl="0" marL="457200" rtl="0" algn="l">
              <a:spcBef>
                <a:spcPts val="1200"/>
              </a:spcBef>
              <a:spcAft>
                <a:spcPts val="0"/>
              </a:spcAft>
              <a:buSzPct val="100000"/>
              <a:buChar char="●"/>
            </a:pPr>
            <a:r>
              <a:rPr lang="sk"/>
              <a:t>The preparation of tamales is likely to have spread from the indigenous culture in Mexico and Guatemala to the rest of Latin America.</a:t>
            </a:r>
            <a:endParaRPr/>
          </a:p>
          <a:p>
            <a:pPr indent="-298767" lvl="0" marL="457200" rtl="0" algn="l">
              <a:spcBef>
                <a:spcPts val="0"/>
              </a:spcBef>
              <a:spcAft>
                <a:spcPts val="0"/>
              </a:spcAft>
              <a:buSzPct val="100000"/>
              <a:buChar char="●"/>
            </a:pPr>
            <a:r>
              <a:rPr lang="sk"/>
              <a:t>According to archaeologists Karl Taube, William Saturn and David Stuart, tamales may date from the year 100 AD. They found pictorial references in the Mural of San Bartolo, in Petén, Guatemala.</a:t>
            </a:r>
            <a:endParaRPr/>
          </a:p>
          <a:p>
            <a:pPr indent="0" lvl="0" marL="0" rtl="0" algn="l">
              <a:spcBef>
                <a:spcPts val="1200"/>
              </a:spcBef>
              <a:spcAft>
                <a:spcPts val="0"/>
              </a:spcAft>
              <a:buNone/>
            </a:pPr>
            <a:r>
              <a:t/>
            </a:r>
            <a:endParaRPr/>
          </a:p>
          <a:p>
            <a:pPr indent="-298767" lvl="0" marL="457200" rtl="0" algn="l">
              <a:spcBef>
                <a:spcPts val="1200"/>
              </a:spcBef>
              <a:spcAft>
                <a:spcPts val="0"/>
              </a:spcAft>
              <a:buSzPct val="100000"/>
              <a:buChar char="●"/>
            </a:pPr>
            <a:r>
              <a:rPr lang="sk"/>
              <a:t>The Aztec and Maya civilizations, as well as the Olmec and Toltec before them, used tamales as easily portable food, for hunting trips, and for traveling large distances, as well as supporting their armies.</a:t>
            </a:r>
            <a:endParaRPr/>
          </a:p>
          <a:p>
            <a:pPr indent="-298767" lvl="0" marL="457200" rtl="0" algn="l">
              <a:spcBef>
                <a:spcPts val="0"/>
              </a:spcBef>
              <a:spcAft>
                <a:spcPts val="0"/>
              </a:spcAft>
              <a:buSzPct val="100000"/>
              <a:buChar char="●"/>
            </a:pPr>
            <a:r>
              <a:rPr lang="sk"/>
              <a:t>Tamales were also considered sacred as it is the food of the gods. Aztec, Maya, Olmeca, and Tolteca all considered themselves to be people of corn and so tamales played a large part in their rituals and festivals.</a:t>
            </a:r>
            <a:endParaRPr/>
          </a:p>
        </p:txBody>
      </p:sp>
      <p:pic>
        <p:nvPicPr>
          <p:cNvPr id="118" name="Google Shape;118;p20"/>
          <p:cNvPicPr preferRelativeResize="0"/>
          <p:nvPr/>
        </p:nvPicPr>
        <p:blipFill>
          <a:blip r:embed="rId3">
            <a:alphaModFix/>
          </a:blip>
          <a:stretch>
            <a:fillRect/>
          </a:stretch>
        </p:blipFill>
        <p:spPr>
          <a:xfrm>
            <a:off x="0" y="3314625"/>
            <a:ext cx="1686101" cy="182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Is there anything I left out?</a:t>
            </a:r>
            <a:endParaRPr/>
          </a:p>
        </p:txBody>
      </p:sp>
      <p:sp>
        <p:nvSpPr>
          <p:cNvPr id="124" name="Google Shape;124;p21"/>
          <p:cNvSpPr txBox="1"/>
          <p:nvPr>
            <p:ph idx="1" type="body"/>
          </p:nvPr>
        </p:nvSpPr>
        <p:spPr>
          <a:xfrm>
            <a:off x="4644675" y="761100"/>
            <a:ext cx="4166400" cy="383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k"/>
              <a:t>Please, let me know now.</a:t>
            </a:r>
            <a:endParaRPr/>
          </a:p>
          <a:p>
            <a:pPr indent="0" lvl="0" marL="0" rtl="0" algn="l">
              <a:spcBef>
                <a:spcPts val="1200"/>
              </a:spcBef>
              <a:spcAft>
                <a:spcPts val="0"/>
              </a:spcAft>
              <a:buNone/>
            </a:pPr>
            <a:r>
              <a:rPr lang="sk"/>
              <a:t>Do you have any questions?</a:t>
            </a:r>
            <a:endParaRPr/>
          </a:p>
          <a:p>
            <a:pPr indent="0" lvl="0" marL="0" rtl="0" algn="l">
              <a:spcBef>
                <a:spcPts val="1200"/>
              </a:spcBef>
              <a:spcAft>
                <a:spcPts val="0"/>
              </a:spcAft>
              <a:buNone/>
            </a:pPr>
            <a:r>
              <a:rPr lang="sk"/>
              <a:t>Are you hungry too???</a:t>
            </a:r>
            <a:endParaRPr/>
          </a:p>
          <a:p>
            <a:pPr indent="0" lvl="0" marL="0" rtl="0" algn="l">
              <a:spcBef>
                <a:spcPts val="1200"/>
              </a:spcBef>
              <a:spcAft>
                <a:spcPts val="0"/>
              </a:spcAft>
              <a:buNone/>
            </a:pPr>
            <a:r>
              <a:rPr lang="sk"/>
              <a:t>I am.</a:t>
            </a:r>
            <a:endParaRPr/>
          </a:p>
          <a:p>
            <a:pPr indent="0" lvl="0" marL="0" rtl="0" algn="l">
              <a:spcBef>
                <a:spcPts val="1200"/>
              </a:spcBef>
              <a:spcAft>
                <a:spcPts val="0"/>
              </a:spcAft>
              <a:buNone/>
            </a:pPr>
            <a:r>
              <a:rPr lang="sk"/>
              <a:t>Enjoy your fantastic Latin-American food!!!</a:t>
            </a:r>
            <a:endParaRPr/>
          </a:p>
          <a:p>
            <a:pPr indent="0" lvl="0" marL="0" rtl="0" algn="l">
              <a:spcBef>
                <a:spcPts val="1200"/>
              </a:spcBef>
              <a:spcAft>
                <a:spcPts val="1200"/>
              </a:spcAft>
              <a:buNone/>
            </a:pPr>
            <a:r>
              <a:rPr lang="sk"/>
              <a:t>(for those who are at home and have a flexible menu) </a:t>
            </a:r>
            <a:r>
              <a:rPr lang="sk"/>
              <a:t>😃👍</a:t>
            </a:r>
            <a:endParaRPr/>
          </a:p>
        </p:txBody>
      </p:sp>
      <p:pic>
        <p:nvPicPr>
          <p:cNvPr id="125" name="Google Shape;125;p21"/>
          <p:cNvPicPr preferRelativeResize="0"/>
          <p:nvPr/>
        </p:nvPicPr>
        <p:blipFill>
          <a:blip r:embed="rId3">
            <a:alphaModFix/>
          </a:blip>
          <a:stretch>
            <a:fillRect/>
          </a:stretch>
        </p:blipFill>
        <p:spPr>
          <a:xfrm>
            <a:off x="7315125" y="3314625"/>
            <a:ext cx="1828875" cy="1828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