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63" r:id="rId3"/>
    <p:sldId id="257"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8" d="100"/>
          <a:sy n="48" d="100"/>
        </p:scale>
        <p:origin x="909" y="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19AA0-993D-43FF-9149-17ED7FDC420E}" type="datetimeFigureOut">
              <a:rPr lang="en-US" smtClean="0"/>
              <a:t>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5ED8AD-1E10-4A0F-8E7E-8493EA5EE26D}" type="slidenum">
              <a:rPr lang="en-US" smtClean="0"/>
              <a:t>‹#›</a:t>
            </a:fld>
            <a:endParaRPr lang="en-US"/>
          </a:p>
        </p:txBody>
      </p:sp>
    </p:spTree>
    <p:extLst>
      <p:ext uri="{BB962C8B-B14F-4D97-AF65-F5344CB8AC3E}">
        <p14:creationId xmlns:p14="http://schemas.microsoft.com/office/powerpoint/2010/main" val="3453031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IB sees all subjects as important and necessary in creating a well-rounded student.  This is why PE, Design, and the Arts are on equal footing with math, science</a:t>
            </a:r>
            <a:r>
              <a:rPr lang="en-US"/>
              <a:t>, etc.</a:t>
            </a:r>
          </a:p>
        </p:txBody>
      </p:sp>
      <p:sp>
        <p:nvSpPr>
          <p:cNvPr id="4" name="Slide Number Placeholder 3"/>
          <p:cNvSpPr>
            <a:spLocks noGrp="1"/>
          </p:cNvSpPr>
          <p:nvPr>
            <p:ph type="sldNum" sz="quarter" idx="5"/>
          </p:nvPr>
        </p:nvSpPr>
        <p:spPr/>
        <p:txBody>
          <a:bodyPr/>
          <a:lstStyle/>
          <a:p>
            <a:fld id="{1C5ED8AD-1E10-4A0F-8E7E-8493EA5EE26D}" type="slidenum">
              <a:rPr lang="en-US" smtClean="0"/>
              <a:t>2</a:t>
            </a:fld>
            <a:endParaRPr lang="en-US"/>
          </a:p>
        </p:txBody>
      </p:sp>
    </p:spTree>
    <p:extLst>
      <p:ext uri="{BB962C8B-B14F-4D97-AF65-F5344CB8AC3E}">
        <p14:creationId xmlns:p14="http://schemas.microsoft.com/office/powerpoint/2010/main" val="88184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clarify: the grades are a process, so a first semester grade is not a finished product; there is still more to learn. Any grades before the end of the year are just “snapshots” of where the student is.</a:t>
            </a:r>
          </a:p>
        </p:txBody>
      </p:sp>
      <p:sp>
        <p:nvSpPr>
          <p:cNvPr id="4" name="Slide Number Placeholder 3"/>
          <p:cNvSpPr>
            <a:spLocks noGrp="1"/>
          </p:cNvSpPr>
          <p:nvPr>
            <p:ph type="sldNum" sz="quarter" idx="5"/>
          </p:nvPr>
        </p:nvSpPr>
        <p:spPr/>
        <p:txBody>
          <a:bodyPr/>
          <a:lstStyle/>
          <a:p>
            <a:fld id="{1C5ED8AD-1E10-4A0F-8E7E-8493EA5EE26D}" type="slidenum">
              <a:rPr lang="en-US" smtClean="0"/>
              <a:t>3</a:t>
            </a:fld>
            <a:endParaRPr lang="en-US"/>
          </a:p>
        </p:txBody>
      </p:sp>
    </p:spTree>
    <p:extLst>
      <p:ext uri="{BB962C8B-B14F-4D97-AF65-F5344CB8AC3E}">
        <p14:creationId xmlns:p14="http://schemas.microsoft.com/office/powerpoint/2010/main" val="176343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Grading like this emphasizes growth, and showing how a student has developed through the course.</a:t>
            </a:r>
          </a:p>
        </p:txBody>
      </p:sp>
      <p:sp>
        <p:nvSpPr>
          <p:cNvPr id="4" name="Slide Number Placeholder 3"/>
          <p:cNvSpPr>
            <a:spLocks noGrp="1"/>
          </p:cNvSpPr>
          <p:nvPr>
            <p:ph type="sldNum" sz="quarter" idx="5"/>
          </p:nvPr>
        </p:nvSpPr>
        <p:spPr/>
        <p:txBody>
          <a:bodyPr/>
          <a:lstStyle/>
          <a:p>
            <a:fld id="{1C5ED8AD-1E10-4A0F-8E7E-8493EA5EE26D}" type="slidenum">
              <a:rPr lang="en-US" smtClean="0"/>
              <a:t>6</a:t>
            </a:fld>
            <a:endParaRPr lang="en-US"/>
          </a:p>
        </p:txBody>
      </p:sp>
    </p:spTree>
    <p:extLst>
      <p:ext uri="{BB962C8B-B14F-4D97-AF65-F5344CB8AC3E}">
        <p14:creationId xmlns:p14="http://schemas.microsoft.com/office/powerpoint/2010/main" val="3583883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answer to a parent question: when students leave EISB, it usually isn’t necessary to “translate” grades for the news school.  Many schools/countries have their own systems, so schools are aware of the differences.  Often students will be tested at the new school, and if needed they will contact us for more information.  The IB is recognized internationally, so most other schools have at least some knowledge of our program.</a:t>
            </a:r>
          </a:p>
        </p:txBody>
      </p:sp>
      <p:sp>
        <p:nvSpPr>
          <p:cNvPr id="4" name="Slide Number Placeholder 3"/>
          <p:cNvSpPr>
            <a:spLocks noGrp="1"/>
          </p:cNvSpPr>
          <p:nvPr>
            <p:ph type="sldNum" sz="quarter" idx="5"/>
          </p:nvPr>
        </p:nvSpPr>
        <p:spPr/>
        <p:txBody>
          <a:bodyPr/>
          <a:lstStyle/>
          <a:p>
            <a:fld id="{1C5ED8AD-1E10-4A0F-8E7E-8493EA5EE26D}" type="slidenum">
              <a:rPr lang="en-US" smtClean="0"/>
              <a:t>7</a:t>
            </a:fld>
            <a:endParaRPr lang="en-US"/>
          </a:p>
        </p:txBody>
      </p:sp>
    </p:spTree>
    <p:extLst>
      <p:ext uri="{BB962C8B-B14F-4D97-AF65-F5344CB8AC3E}">
        <p14:creationId xmlns:p14="http://schemas.microsoft.com/office/powerpoint/2010/main" val="2059704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1875017-2F11-45C5-B254-19DBCD9C4205}"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3988253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451092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1053923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1153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347374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875017-2F11-45C5-B254-19DBCD9C4205}"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347028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1875017-2F11-45C5-B254-19DBCD9C4205}"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894927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75017-2F11-45C5-B254-19DBCD9C4205}"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1024761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75017-2F11-45C5-B254-19DBCD9C4205}"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147512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1875017-2F11-45C5-B254-19DBCD9C4205}"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2155881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875017-2F11-45C5-B254-19DBCD9C4205}" type="datetimeFigureOut">
              <a:rPr lang="en-US" smtClean="0"/>
              <a:t>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244249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1875017-2F11-45C5-B254-19DBCD9C4205}"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2972676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875017-2F11-45C5-B254-19DBCD9C4205}" type="datetimeFigureOut">
              <a:rPr lang="en-US" smtClean="0"/>
              <a:t>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540674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875017-2F11-45C5-B254-19DBCD9C4205}" type="datetimeFigureOut">
              <a:rPr lang="en-US" smtClean="0"/>
              <a:t>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6547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875017-2F11-45C5-B254-19DBCD9C4205}" type="datetimeFigureOut">
              <a:rPr lang="en-US" smtClean="0"/>
              <a:t>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4150203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144254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1875017-2F11-45C5-B254-19DBCD9C4205}" type="datetimeFigureOut">
              <a:rPr lang="en-US" smtClean="0"/>
              <a:t>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AA1FF7-28B8-45B3-88B6-599811A00A32}" type="slidenum">
              <a:rPr lang="en-US" smtClean="0"/>
              <a:t>‹#›</a:t>
            </a:fld>
            <a:endParaRPr lang="en-US"/>
          </a:p>
        </p:txBody>
      </p:sp>
    </p:spTree>
    <p:extLst>
      <p:ext uri="{BB962C8B-B14F-4D97-AF65-F5344CB8AC3E}">
        <p14:creationId xmlns:p14="http://schemas.microsoft.com/office/powerpoint/2010/main" val="2086715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1875017-2F11-45C5-B254-19DBCD9C4205}" type="datetimeFigureOut">
              <a:rPr lang="en-US" smtClean="0"/>
              <a:t>2/5/2021</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FAA1FF7-28B8-45B3-88B6-599811A00A32}" type="slidenum">
              <a:rPr lang="en-US" smtClean="0"/>
              <a:t>‹#›</a:t>
            </a:fld>
            <a:endParaRPr lang="en-US"/>
          </a:p>
        </p:txBody>
      </p:sp>
    </p:spTree>
    <p:extLst>
      <p:ext uri="{BB962C8B-B14F-4D97-AF65-F5344CB8AC3E}">
        <p14:creationId xmlns:p14="http://schemas.microsoft.com/office/powerpoint/2010/main" val="218339719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E5F7D-6B70-43F3-ABE3-20112A077B26}"/>
              </a:ext>
            </a:extLst>
          </p:cNvPr>
          <p:cNvSpPr>
            <a:spLocks noGrp="1"/>
          </p:cNvSpPr>
          <p:nvPr>
            <p:ph type="ctrTitle"/>
          </p:nvPr>
        </p:nvSpPr>
        <p:spPr>
          <a:xfrm>
            <a:off x="1135781" y="1122363"/>
            <a:ext cx="5896391" cy="2682382"/>
          </a:xfrm>
        </p:spPr>
        <p:txBody>
          <a:bodyPr>
            <a:normAutofit fontScale="90000"/>
          </a:bodyPr>
          <a:lstStyle/>
          <a:p>
            <a:r>
              <a:rPr lang="en-US" dirty="0"/>
              <a:t>The IB </a:t>
            </a:r>
            <a:br>
              <a:rPr lang="en-US" dirty="0"/>
            </a:br>
            <a:r>
              <a:rPr lang="en-US" dirty="0"/>
              <a:t>Middle Years </a:t>
            </a:r>
            <a:r>
              <a:rPr lang="en-US" dirty="0" err="1"/>
              <a:t>ProgramME</a:t>
            </a:r>
            <a:r>
              <a:rPr lang="en-US" dirty="0"/>
              <a:t> (MYP)</a:t>
            </a:r>
          </a:p>
        </p:txBody>
      </p:sp>
      <p:sp>
        <p:nvSpPr>
          <p:cNvPr id="3" name="Subtitle 2">
            <a:extLst>
              <a:ext uri="{FF2B5EF4-FFF2-40B4-BE49-F238E27FC236}">
                <a16:creationId xmlns:a16="http://schemas.microsoft.com/office/drawing/2014/main" id="{2958456A-ACBD-4D88-8D05-2CD2E5B7A99D}"/>
              </a:ext>
            </a:extLst>
          </p:cNvPr>
          <p:cNvSpPr>
            <a:spLocks noGrp="1"/>
          </p:cNvSpPr>
          <p:nvPr>
            <p:ph type="subTitle" idx="1"/>
          </p:nvPr>
        </p:nvSpPr>
        <p:spPr>
          <a:xfrm>
            <a:off x="1135780" y="3990920"/>
            <a:ext cx="5896391" cy="1655762"/>
          </a:xfrm>
        </p:spPr>
        <p:txBody>
          <a:bodyPr>
            <a:normAutofit/>
          </a:bodyPr>
          <a:lstStyle/>
          <a:p>
            <a:r>
              <a:rPr lang="en-US" dirty="0"/>
              <a:t>Grading and Reporting</a:t>
            </a:r>
          </a:p>
        </p:txBody>
      </p:sp>
      <p:pic>
        <p:nvPicPr>
          <p:cNvPr id="5" name="Picture 4" descr="Chart, sunburst chart&#10;&#10;Description automatically generated">
            <a:extLst>
              <a:ext uri="{FF2B5EF4-FFF2-40B4-BE49-F238E27FC236}">
                <a16:creationId xmlns:a16="http://schemas.microsoft.com/office/drawing/2014/main" id="{43B18927-D12D-4F3C-9641-D154D3B2C164}"/>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7620000" y="1484433"/>
            <a:ext cx="3461503" cy="3470178"/>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2430719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F6E20-B602-4B36-AB33-B36DE8BF84A1}"/>
              </a:ext>
            </a:extLst>
          </p:cNvPr>
          <p:cNvSpPr>
            <a:spLocks noGrp="1"/>
          </p:cNvSpPr>
          <p:nvPr>
            <p:ph type="title"/>
          </p:nvPr>
        </p:nvSpPr>
        <p:spPr/>
        <p:txBody>
          <a:bodyPr/>
          <a:lstStyle/>
          <a:p>
            <a:r>
              <a:rPr lang="en-US" dirty="0"/>
              <a:t>The Middle years </a:t>
            </a:r>
            <a:r>
              <a:rPr lang="en-US" dirty="0" err="1"/>
              <a:t>programME</a:t>
            </a:r>
            <a:br>
              <a:rPr lang="en-US" dirty="0"/>
            </a:br>
            <a:endParaRPr lang="en-US" dirty="0"/>
          </a:p>
        </p:txBody>
      </p:sp>
      <p:sp>
        <p:nvSpPr>
          <p:cNvPr id="3" name="Content Placeholder 2">
            <a:extLst>
              <a:ext uri="{FF2B5EF4-FFF2-40B4-BE49-F238E27FC236}">
                <a16:creationId xmlns:a16="http://schemas.microsoft.com/office/drawing/2014/main" id="{00EDB1A0-7FF9-4C08-89D7-43793B32DA10}"/>
              </a:ext>
            </a:extLst>
          </p:cNvPr>
          <p:cNvSpPr>
            <a:spLocks noGrp="1"/>
          </p:cNvSpPr>
          <p:nvPr>
            <p:ph idx="1"/>
          </p:nvPr>
        </p:nvSpPr>
        <p:spPr/>
        <p:txBody>
          <a:bodyPr>
            <a:normAutofit/>
          </a:bodyPr>
          <a:lstStyle/>
          <a:p>
            <a:r>
              <a:rPr lang="en-US" sz="2400" dirty="0"/>
              <a:t>8</a:t>
            </a:r>
            <a:r>
              <a:rPr lang="en-US" sz="2400"/>
              <a:t> </a:t>
            </a:r>
            <a:r>
              <a:rPr lang="en-US" sz="2400" dirty="0"/>
              <a:t>subject areas, all equally important</a:t>
            </a:r>
          </a:p>
          <a:p>
            <a:r>
              <a:rPr lang="en-US" sz="2400" dirty="0"/>
              <a:t>NOT a prescribed curriculum (no specific books, topics, units, etc.)</a:t>
            </a:r>
          </a:p>
          <a:p>
            <a:r>
              <a:rPr lang="en-US" sz="2400" dirty="0"/>
              <a:t>Curriculum </a:t>
            </a:r>
            <a:r>
              <a:rPr lang="en-US" sz="2400" i="1" dirty="0"/>
              <a:t>framework</a:t>
            </a:r>
            <a:r>
              <a:rPr lang="en-US" sz="2400" dirty="0"/>
              <a:t> - Provides schools with concepts/contexts around which they can build curriculum</a:t>
            </a:r>
          </a:p>
          <a:p>
            <a:r>
              <a:rPr lang="en-US" sz="2400" dirty="0"/>
              <a:t>Encourages critical thinking, inquiry, flexibility, international-mindedness</a:t>
            </a:r>
          </a:p>
        </p:txBody>
      </p:sp>
    </p:spTree>
    <p:extLst>
      <p:ext uri="{BB962C8B-B14F-4D97-AF65-F5344CB8AC3E}">
        <p14:creationId xmlns:p14="http://schemas.microsoft.com/office/powerpoint/2010/main" val="2603667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D0FA83-D556-4C6D-95ED-0E2499220EDC}"/>
              </a:ext>
            </a:extLst>
          </p:cNvPr>
          <p:cNvSpPr>
            <a:spLocks noGrp="1"/>
          </p:cNvSpPr>
          <p:nvPr>
            <p:ph type="title"/>
          </p:nvPr>
        </p:nvSpPr>
        <p:spPr>
          <a:xfrm>
            <a:off x="913796" y="927100"/>
            <a:ext cx="3418766" cy="4616450"/>
          </a:xfrm>
        </p:spPr>
        <p:txBody>
          <a:bodyPr>
            <a:normAutofit/>
          </a:bodyPr>
          <a:lstStyle/>
          <a:p>
            <a:r>
              <a:rPr lang="en-US" dirty="0"/>
              <a:t>MYP Grading in Theory</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3B0B9A-BFBE-420E-B7F5-457B03F7EE4C}"/>
              </a:ext>
            </a:extLst>
          </p:cNvPr>
          <p:cNvSpPr>
            <a:spLocks noGrp="1"/>
          </p:cNvSpPr>
          <p:nvPr>
            <p:ph idx="1"/>
          </p:nvPr>
        </p:nvSpPr>
        <p:spPr>
          <a:xfrm>
            <a:off x="4976031" y="582995"/>
            <a:ext cx="6291528" cy="5692010"/>
          </a:xfrm>
        </p:spPr>
        <p:txBody>
          <a:bodyPr anchor="ctr">
            <a:normAutofit/>
          </a:bodyPr>
          <a:lstStyle/>
          <a:p>
            <a:r>
              <a:rPr lang="en-US" sz="2400" dirty="0"/>
              <a:t>NOT an average, percentage, or other mathematical calculation</a:t>
            </a:r>
          </a:p>
          <a:p>
            <a:r>
              <a:rPr lang="en-US" sz="2400" dirty="0"/>
              <a:t>Meant to show growth (process, not product)</a:t>
            </a:r>
          </a:p>
          <a:p>
            <a:r>
              <a:rPr lang="en-US" sz="2400" dirty="0"/>
              <a:t>No comparisons to other students or “norms”</a:t>
            </a:r>
          </a:p>
          <a:p>
            <a:r>
              <a:rPr lang="en-US" sz="2400" dirty="0"/>
              <a:t>Teachers follow trend of grades, use “best fit”</a:t>
            </a:r>
          </a:p>
          <a:p>
            <a:r>
              <a:rPr lang="en-US" sz="2400" dirty="0"/>
              <a:t>Not personal (no points for HW, behavior, extra credit, etc.)</a:t>
            </a:r>
          </a:p>
        </p:txBody>
      </p:sp>
    </p:spTree>
    <p:extLst>
      <p:ext uri="{BB962C8B-B14F-4D97-AF65-F5344CB8AC3E}">
        <p14:creationId xmlns:p14="http://schemas.microsoft.com/office/powerpoint/2010/main" val="34664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9D9D60-6750-4D48-B1C3-9E2C9D28EBC4}"/>
              </a:ext>
            </a:extLst>
          </p:cNvPr>
          <p:cNvSpPr>
            <a:spLocks noGrp="1"/>
          </p:cNvSpPr>
          <p:nvPr>
            <p:ph type="title"/>
          </p:nvPr>
        </p:nvSpPr>
        <p:spPr>
          <a:xfrm>
            <a:off x="913796" y="927100"/>
            <a:ext cx="3418766" cy="4616450"/>
          </a:xfrm>
        </p:spPr>
        <p:txBody>
          <a:bodyPr>
            <a:normAutofit/>
          </a:bodyPr>
          <a:lstStyle/>
          <a:p>
            <a:r>
              <a:rPr lang="en-US" dirty="0"/>
              <a:t>MYP Grading in Practice</a:t>
            </a:r>
          </a:p>
        </p:txBody>
      </p:sp>
      <p:cxnSp>
        <p:nvCxnSpPr>
          <p:cNvPr id="10" name="Straight Connector 9">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8B2458-8223-44DF-99A1-F8054A671170}"/>
              </a:ext>
            </a:extLst>
          </p:cNvPr>
          <p:cNvSpPr>
            <a:spLocks noGrp="1"/>
          </p:cNvSpPr>
          <p:nvPr>
            <p:ph idx="1"/>
          </p:nvPr>
        </p:nvSpPr>
        <p:spPr>
          <a:xfrm>
            <a:off x="4976028" y="388884"/>
            <a:ext cx="6469729" cy="6243144"/>
          </a:xfrm>
        </p:spPr>
        <p:txBody>
          <a:bodyPr anchor="ctr">
            <a:normAutofit fontScale="92500" lnSpcReduction="20000"/>
          </a:bodyPr>
          <a:lstStyle/>
          <a:p>
            <a:r>
              <a:rPr lang="en-US" sz="2500" dirty="0"/>
              <a:t>4 criteria, specific to each subject (example to follow)</a:t>
            </a:r>
          </a:p>
          <a:p>
            <a:r>
              <a:rPr lang="en-US" sz="2500" dirty="0"/>
              <a:t>Each criterion contains “strands” (details, parts); must be assessed at least twice per year</a:t>
            </a:r>
          </a:p>
          <a:p>
            <a:r>
              <a:rPr lang="en-US" sz="2500" dirty="0"/>
              <a:t>8 points each, for total of 32</a:t>
            </a:r>
          </a:p>
          <a:p>
            <a:r>
              <a:rPr lang="en-US" sz="2500" dirty="0"/>
              <a:t>grade boundaries used to determine 1-7 report card grade</a:t>
            </a:r>
          </a:p>
          <a:p>
            <a:r>
              <a:rPr lang="en-US" sz="2500" dirty="0"/>
              <a:t>Formative and summative assessments</a:t>
            </a:r>
            <a:br>
              <a:rPr lang="en-US" sz="2500" dirty="0"/>
            </a:br>
            <a:r>
              <a:rPr lang="en-US" sz="2500" dirty="0"/>
              <a:t>Formative: practice, training for the summative</a:t>
            </a:r>
            <a:br>
              <a:rPr lang="en-US" sz="2500" dirty="0"/>
            </a:br>
            <a:r>
              <a:rPr lang="en-US" sz="2500" dirty="0" err="1"/>
              <a:t>Summative</a:t>
            </a:r>
            <a:r>
              <a:rPr lang="en-US" sz="2500" dirty="0"/>
              <a:t>: assessment that will be part of the grade</a:t>
            </a:r>
          </a:p>
          <a:p>
            <a:r>
              <a:rPr lang="en-US" sz="2500" dirty="0"/>
              <a:t>More advanced criteria introduced in MYP 3 and 5 </a:t>
            </a:r>
          </a:p>
          <a:p>
            <a:endParaRPr lang="en-US" dirty="0"/>
          </a:p>
        </p:txBody>
      </p:sp>
    </p:spTree>
    <p:extLst>
      <p:ext uri="{BB962C8B-B14F-4D97-AF65-F5344CB8AC3E}">
        <p14:creationId xmlns:p14="http://schemas.microsoft.com/office/powerpoint/2010/main" val="2559234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06146-1FF7-4CDA-ABBE-6766C8DA7995}"/>
              </a:ext>
            </a:extLst>
          </p:cNvPr>
          <p:cNvSpPr>
            <a:spLocks noGrp="1"/>
          </p:cNvSpPr>
          <p:nvPr>
            <p:ph type="title"/>
          </p:nvPr>
        </p:nvSpPr>
        <p:spPr>
          <a:xfrm>
            <a:off x="643466" y="320567"/>
            <a:ext cx="3939043" cy="1590710"/>
          </a:xfrm>
        </p:spPr>
        <p:txBody>
          <a:bodyPr vert="horz" lIns="91440" tIns="45720" rIns="91440" bIns="45720" rtlCol="0" anchor="b">
            <a:normAutofit/>
          </a:bodyPr>
          <a:lstStyle/>
          <a:p>
            <a:pPr algn="l"/>
            <a:r>
              <a:rPr lang="en-US" dirty="0"/>
              <a:t>EXAMPLE: Language Acquisition</a:t>
            </a:r>
          </a:p>
        </p:txBody>
      </p:sp>
      <p:sp>
        <p:nvSpPr>
          <p:cNvPr id="3" name="Content Placeholder 2">
            <a:extLst>
              <a:ext uri="{FF2B5EF4-FFF2-40B4-BE49-F238E27FC236}">
                <a16:creationId xmlns:a16="http://schemas.microsoft.com/office/drawing/2014/main" id="{6A3D8D59-04A5-4AE6-9A24-4233906FDA92}"/>
              </a:ext>
            </a:extLst>
          </p:cNvPr>
          <p:cNvSpPr>
            <a:spLocks noGrp="1"/>
          </p:cNvSpPr>
          <p:nvPr>
            <p:ph sz="half" idx="1"/>
          </p:nvPr>
        </p:nvSpPr>
        <p:spPr>
          <a:xfrm>
            <a:off x="643466" y="2096062"/>
            <a:ext cx="3939043" cy="4441371"/>
          </a:xfrm>
        </p:spPr>
        <p:txBody>
          <a:bodyPr vert="horz" lIns="91440" tIns="45720" rIns="91440" bIns="45720" rtlCol="0">
            <a:normAutofit/>
          </a:bodyPr>
          <a:lstStyle/>
          <a:p>
            <a:r>
              <a:rPr lang="en-US" sz="2400" dirty="0"/>
              <a:t>Criteria: Listening, Reading, Speaking, Writing</a:t>
            </a:r>
          </a:p>
          <a:p>
            <a:r>
              <a:rPr lang="en-US" sz="2400" dirty="0"/>
              <a:t>Teachers rewrite criteria to be “task-specific” and/or “kid-friendly”</a:t>
            </a:r>
          </a:p>
          <a:p>
            <a:r>
              <a:rPr lang="en-US" sz="2400" dirty="0"/>
              <a:t>Marks awarded based on best match to descriptors</a:t>
            </a:r>
          </a:p>
          <a:p>
            <a:endParaRPr lang="en-US" sz="1400" dirty="0"/>
          </a:p>
        </p:txBody>
      </p:sp>
      <p:sp>
        <p:nvSpPr>
          <p:cNvPr id="16" name="Rectangle 9">
            <a:extLst>
              <a:ext uri="{FF2B5EF4-FFF2-40B4-BE49-F238E27FC236}">
                <a16:creationId xmlns:a16="http://schemas.microsoft.com/office/drawing/2014/main" id="{B1007713-5891-46A9-BACA-FAD760FE2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8793" y="733425"/>
            <a:ext cx="6696075" cy="5391150"/>
          </a:xfrm>
          <a:prstGeom prst="rect">
            <a:avLst/>
          </a:prstGeom>
          <a:solidFill>
            <a:schemeClr val="bg2">
              <a:lumMod val="75000"/>
            </a:schemeClr>
          </a:solidFill>
          <a:ln w="190500" cap="sq">
            <a:solidFill>
              <a:schemeClr val="bg2">
                <a:lumMod val="75000"/>
              </a:schemeClr>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74BB6AA7-7EAD-4D3B-9335-B6E8BD7E68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972" y="799817"/>
            <a:ext cx="6565717" cy="5258367"/>
          </a:xfrm>
          <a:prstGeom prst="rect">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CF3D8AF8-6BF4-4EB2-80AD-4FE987AE5CB6}"/>
              </a:ext>
            </a:extLst>
          </p:cNvPr>
          <p:cNvGraphicFramePr>
            <a:graphicFrameLocks noGrp="1"/>
          </p:cNvGraphicFramePr>
          <p:nvPr>
            <p:ph sz="half" idx="2"/>
            <p:extLst>
              <p:ext uri="{D42A27DB-BD31-4B8C-83A1-F6EECF244321}">
                <p14:modId xmlns:p14="http://schemas.microsoft.com/office/powerpoint/2010/main" val="1600460063"/>
              </p:ext>
            </p:extLst>
          </p:nvPr>
        </p:nvGraphicFramePr>
        <p:xfrm>
          <a:off x="5604150" y="941189"/>
          <a:ext cx="5005360" cy="4975621"/>
        </p:xfrm>
        <a:graphic>
          <a:graphicData uri="http://schemas.openxmlformats.org/drawingml/2006/table">
            <a:tbl>
              <a:tblPr firstRow="1" firstCol="1" bandRow="1">
                <a:tableStyleId>{5C22544A-7EE6-4342-B048-85BDC9FD1C3A}</a:tableStyleId>
              </a:tblPr>
              <a:tblGrid>
                <a:gridCol w="1310217">
                  <a:extLst>
                    <a:ext uri="{9D8B030D-6E8A-4147-A177-3AD203B41FA5}">
                      <a16:colId xmlns:a16="http://schemas.microsoft.com/office/drawing/2014/main" val="1372032207"/>
                    </a:ext>
                  </a:extLst>
                </a:gridCol>
                <a:gridCol w="3695143">
                  <a:extLst>
                    <a:ext uri="{9D8B030D-6E8A-4147-A177-3AD203B41FA5}">
                      <a16:colId xmlns:a16="http://schemas.microsoft.com/office/drawing/2014/main" val="3886034969"/>
                    </a:ext>
                  </a:extLst>
                </a:gridCol>
              </a:tblGrid>
              <a:tr h="478647">
                <a:tc>
                  <a:txBody>
                    <a:bodyPr/>
                    <a:lstStyle/>
                    <a:p>
                      <a:pPr algn="ctr"/>
                      <a:r>
                        <a:rPr lang="en-GB" sz="1400">
                          <a:effectLst/>
                        </a:rPr>
                        <a:t>Achievement </a:t>
                      </a:r>
                      <a:endParaRPr lang="en-US" sz="1400">
                        <a:effectLst/>
                      </a:endParaRPr>
                    </a:p>
                    <a:p>
                      <a:pPr algn="ctr"/>
                      <a:r>
                        <a:rPr lang="en-GB" sz="1400">
                          <a:effectLst/>
                        </a:rPr>
                        <a:t>level</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algn="ctr"/>
                      <a:r>
                        <a:rPr lang="en-GB" sz="1400">
                          <a:effectLst/>
                        </a:rPr>
                        <a:t>Criterion A: </a:t>
                      </a:r>
                      <a:endParaRPr lang="en-US" sz="1400">
                        <a:effectLst/>
                      </a:endParaRPr>
                    </a:p>
                    <a:p>
                      <a:pPr algn="ctr"/>
                      <a:r>
                        <a:rPr lang="en-GB" sz="1400">
                          <a:effectLst/>
                        </a:rPr>
                        <a:t>Listening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extLst>
                  <a:ext uri="{0D108BD9-81ED-4DB2-BD59-A6C34878D82A}">
                    <a16:rowId xmlns:a16="http://schemas.microsoft.com/office/drawing/2014/main" val="992460999"/>
                  </a:ext>
                </a:extLst>
              </a:tr>
              <a:tr h="367334">
                <a:tc>
                  <a:txBody>
                    <a:bodyPr/>
                    <a:lstStyle/>
                    <a:p>
                      <a:pPr algn="ctr"/>
                      <a:r>
                        <a:rPr lang="en-GB" sz="1400">
                          <a:effectLst/>
                        </a:rPr>
                        <a:t>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algn="ctr"/>
                      <a:r>
                        <a:rPr lang="en-GB" sz="1100">
                          <a:effectLst/>
                        </a:rPr>
                        <a:t>You do not reach a standard described by any of the descriptors below.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nchor="ctr"/>
                </a:tc>
                <a:extLst>
                  <a:ext uri="{0D108BD9-81ED-4DB2-BD59-A6C34878D82A}">
                    <a16:rowId xmlns:a16="http://schemas.microsoft.com/office/drawing/2014/main" val="2075701118"/>
                  </a:ext>
                </a:extLst>
              </a:tr>
              <a:tr h="1035212">
                <a:tc>
                  <a:txBody>
                    <a:bodyPr/>
                    <a:lstStyle/>
                    <a:p>
                      <a:pPr algn="ctr"/>
                      <a:r>
                        <a:rPr lang="en-GB" sz="1400">
                          <a:effectLst/>
                        </a:rPr>
                        <a:t> </a:t>
                      </a:r>
                      <a:endParaRPr lang="en-US" sz="1400">
                        <a:effectLst/>
                      </a:endParaRPr>
                    </a:p>
                    <a:p>
                      <a:pPr algn="ctr"/>
                      <a:r>
                        <a:rPr lang="en-GB" sz="1400">
                          <a:effectLst/>
                        </a:rPr>
                        <a:t> </a:t>
                      </a:r>
                      <a:endParaRPr lang="en-US" sz="1400">
                        <a:effectLst/>
                      </a:endParaRPr>
                    </a:p>
                    <a:p>
                      <a:pPr algn="ctr"/>
                      <a:r>
                        <a:rPr lang="en-GB" sz="1400">
                          <a:effectLst/>
                        </a:rPr>
                        <a:t>1 -2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marL="342900" lvl="0" indent="-342900" algn="l">
                        <a:buFont typeface="+mj-lt"/>
                        <a:buAutoNum type="romanLcPeriod"/>
                      </a:pPr>
                      <a:r>
                        <a:rPr lang="en-GB" sz="1100">
                          <a:effectLst/>
                        </a:rPr>
                        <a:t>You identify </a:t>
                      </a:r>
                      <a:r>
                        <a:rPr lang="en-GB" sz="1100" b="1">
                          <a:effectLst/>
                        </a:rPr>
                        <a:t>minimal</a:t>
                      </a:r>
                      <a:r>
                        <a:rPr lang="en-GB" sz="1100">
                          <a:effectLst/>
                        </a:rPr>
                        <a:t> stated information (facts and/or opinions) in simple authentic texts</a:t>
                      </a:r>
                      <a:endParaRPr lang="en-US" sz="1100">
                        <a:effectLst/>
                      </a:endParaRPr>
                    </a:p>
                    <a:p>
                      <a:pPr marL="342900" lvl="0" indent="-342900" algn="l">
                        <a:buFont typeface="+mj-lt"/>
                        <a:buAutoNum type="romanLcPeriod"/>
                      </a:pPr>
                      <a:r>
                        <a:rPr lang="en-GB" sz="1100">
                          <a:effectLst/>
                        </a:rPr>
                        <a:t>You identify</a:t>
                      </a:r>
                      <a:r>
                        <a:rPr lang="en-GB" sz="1100" b="1">
                          <a:effectLst/>
                        </a:rPr>
                        <a:t> basic </a:t>
                      </a:r>
                      <a:r>
                        <a:rPr lang="en-GB" sz="1100">
                          <a:effectLst/>
                        </a:rPr>
                        <a:t>conventions in simple authentic texts</a:t>
                      </a:r>
                      <a:endParaRPr lang="en-US" sz="1100">
                        <a:effectLst/>
                      </a:endParaRPr>
                    </a:p>
                    <a:p>
                      <a:pPr marL="342900" lvl="0" indent="-342900" algn="l">
                        <a:buFont typeface="+mj-lt"/>
                        <a:buAutoNum type="romanLcPeriod"/>
                      </a:pPr>
                      <a:r>
                        <a:rPr lang="en-GB" sz="1100">
                          <a:effectLst/>
                        </a:rPr>
                        <a:t>You identify </a:t>
                      </a:r>
                      <a:r>
                        <a:rPr lang="en-GB" sz="1100" b="1">
                          <a:effectLst/>
                        </a:rPr>
                        <a:t>basic</a:t>
                      </a:r>
                      <a:r>
                        <a:rPr lang="en-GB" sz="1100">
                          <a:effectLst/>
                        </a:rPr>
                        <a:t> connections in simple authentic texts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extLst>
                  <a:ext uri="{0D108BD9-81ED-4DB2-BD59-A6C34878D82A}">
                    <a16:rowId xmlns:a16="http://schemas.microsoft.com/office/drawing/2014/main" val="2879127118"/>
                  </a:ext>
                </a:extLst>
              </a:tr>
              <a:tr h="1035212">
                <a:tc>
                  <a:txBody>
                    <a:bodyPr/>
                    <a:lstStyle/>
                    <a:p>
                      <a:pPr algn="ctr"/>
                      <a:r>
                        <a:rPr lang="en-GB" sz="1400">
                          <a:effectLst/>
                        </a:rPr>
                        <a:t> </a:t>
                      </a:r>
                      <a:endParaRPr lang="en-US" sz="1400">
                        <a:effectLst/>
                      </a:endParaRPr>
                    </a:p>
                    <a:p>
                      <a:pPr algn="ctr"/>
                      <a:r>
                        <a:rPr lang="en-GB" sz="1400">
                          <a:effectLst/>
                        </a:rPr>
                        <a:t> </a:t>
                      </a:r>
                      <a:endParaRPr lang="en-US" sz="1400">
                        <a:effectLst/>
                      </a:endParaRPr>
                    </a:p>
                    <a:p>
                      <a:pPr algn="ctr"/>
                      <a:r>
                        <a:rPr lang="en-GB" sz="1400">
                          <a:effectLst/>
                        </a:rPr>
                        <a:t>3 -4</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marL="342900" lvl="0" indent="-342900" algn="l">
                        <a:buFont typeface="+mj-lt"/>
                        <a:buAutoNum type="romanLcPeriod"/>
                      </a:pPr>
                      <a:r>
                        <a:rPr lang="en-GB" sz="1100" dirty="0">
                          <a:effectLst/>
                        </a:rPr>
                        <a:t>You identify </a:t>
                      </a:r>
                      <a:r>
                        <a:rPr lang="en-GB" sz="1100" b="1" dirty="0">
                          <a:effectLst/>
                        </a:rPr>
                        <a:t>some </a:t>
                      </a:r>
                      <a:r>
                        <a:rPr lang="en-GB" sz="1100" dirty="0">
                          <a:effectLst/>
                        </a:rPr>
                        <a:t>stated information (facts and/or opinions) in simple authentic texts</a:t>
                      </a:r>
                      <a:endParaRPr lang="en-US" sz="1100" dirty="0">
                        <a:effectLst/>
                      </a:endParaRPr>
                    </a:p>
                    <a:p>
                      <a:pPr marL="342900" lvl="0" indent="-342900" algn="l">
                        <a:buFont typeface="+mj-lt"/>
                        <a:buAutoNum type="romanLcPeriod"/>
                      </a:pPr>
                      <a:r>
                        <a:rPr lang="en-GB" sz="1100" dirty="0">
                          <a:effectLst/>
                        </a:rPr>
                        <a:t>You identify </a:t>
                      </a:r>
                      <a:r>
                        <a:rPr lang="en-GB" sz="1100" b="1" dirty="0">
                          <a:effectLst/>
                        </a:rPr>
                        <a:t>basic</a:t>
                      </a:r>
                      <a:r>
                        <a:rPr lang="en-GB" sz="1100" dirty="0">
                          <a:effectLst/>
                        </a:rPr>
                        <a:t> conventions in simple authentic texts</a:t>
                      </a:r>
                      <a:endParaRPr lang="en-US" sz="1100" dirty="0">
                        <a:effectLst/>
                      </a:endParaRPr>
                    </a:p>
                    <a:p>
                      <a:pPr marL="342900" lvl="0" indent="-342900" algn="l">
                        <a:buFont typeface="+mj-lt"/>
                        <a:buAutoNum type="romanLcPeriod"/>
                      </a:pPr>
                      <a:r>
                        <a:rPr lang="en-GB" sz="1100" dirty="0">
                          <a:effectLst/>
                        </a:rPr>
                        <a:t>You identify </a:t>
                      </a:r>
                      <a:r>
                        <a:rPr lang="en-GB" sz="1100" b="1" dirty="0">
                          <a:effectLst/>
                        </a:rPr>
                        <a:t>basic</a:t>
                      </a:r>
                      <a:r>
                        <a:rPr lang="en-GB" sz="1100" dirty="0">
                          <a:effectLst/>
                        </a:rPr>
                        <a:t> connections in simple authentic texts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solidFill>
                      <a:schemeClr val="tx1">
                        <a:lumMod val="75000"/>
                      </a:schemeClr>
                    </a:solidFill>
                  </a:tcPr>
                </a:tc>
                <a:extLst>
                  <a:ext uri="{0D108BD9-81ED-4DB2-BD59-A6C34878D82A}">
                    <a16:rowId xmlns:a16="http://schemas.microsoft.com/office/drawing/2014/main" val="3874835263"/>
                  </a:ext>
                </a:extLst>
              </a:tr>
              <a:tr h="1190974">
                <a:tc>
                  <a:txBody>
                    <a:bodyPr/>
                    <a:lstStyle/>
                    <a:p>
                      <a:pPr algn="ctr"/>
                      <a:r>
                        <a:rPr lang="en-GB" sz="1400">
                          <a:effectLst/>
                        </a:rPr>
                        <a:t> </a:t>
                      </a:r>
                      <a:endParaRPr lang="en-US" sz="1400">
                        <a:effectLst/>
                      </a:endParaRPr>
                    </a:p>
                    <a:p>
                      <a:pPr algn="ctr"/>
                      <a:r>
                        <a:rPr lang="en-GB" sz="1400">
                          <a:effectLst/>
                        </a:rPr>
                        <a:t> </a:t>
                      </a:r>
                      <a:endParaRPr lang="en-US" sz="1400">
                        <a:effectLst/>
                      </a:endParaRPr>
                    </a:p>
                    <a:p>
                      <a:pPr algn="ctr"/>
                      <a:r>
                        <a:rPr lang="en-GB" sz="1400">
                          <a:effectLst/>
                        </a:rPr>
                        <a:t>5 -6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marL="342900" lvl="0" indent="-342900" algn="l">
                        <a:buFont typeface="+mj-lt"/>
                        <a:buAutoNum type="romanLcPeriod"/>
                      </a:pPr>
                      <a:r>
                        <a:rPr lang="en-GB" sz="1100" dirty="0">
                          <a:effectLst/>
                        </a:rPr>
                        <a:t>You identify </a:t>
                      </a:r>
                      <a:r>
                        <a:rPr lang="en-GB" sz="1100" b="1" dirty="0">
                          <a:effectLst/>
                        </a:rPr>
                        <a:t>most </a:t>
                      </a:r>
                      <a:r>
                        <a:rPr lang="en-GB" sz="1100" dirty="0">
                          <a:effectLst/>
                        </a:rPr>
                        <a:t>stated information (facts and/or opinions, and supporting details) in a variety of simple authentic texts</a:t>
                      </a:r>
                      <a:endParaRPr lang="en-US" sz="1100" dirty="0">
                        <a:effectLst/>
                      </a:endParaRPr>
                    </a:p>
                    <a:p>
                      <a:pPr marL="342900" lvl="0" indent="-342900" algn="l">
                        <a:buFont typeface="+mj-lt"/>
                        <a:buAutoNum type="romanLcPeriod"/>
                      </a:pPr>
                      <a:r>
                        <a:rPr lang="en-GB" sz="1100" dirty="0">
                          <a:effectLst/>
                        </a:rPr>
                        <a:t>You </a:t>
                      </a:r>
                      <a:r>
                        <a:rPr lang="en-GB" sz="1100" b="1" dirty="0">
                          <a:effectLst/>
                        </a:rPr>
                        <a:t>interpret</a:t>
                      </a:r>
                      <a:r>
                        <a:rPr lang="en-GB" sz="1100" dirty="0">
                          <a:effectLst/>
                        </a:rPr>
                        <a:t> conventions in simple authentic texts</a:t>
                      </a:r>
                      <a:endParaRPr lang="en-US" sz="1100" dirty="0">
                        <a:effectLst/>
                      </a:endParaRPr>
                    </a:p>
                    <a:p>
                      <a:pPr marL="342900" lvl="0" indent="-342900" algn="l">
                        <a:buFont typeface="+mj-lt"/>
                        <a:buAutoNum type="romanLcPeriod"/>
                      </a:pPr>
                      <a:r>
                        <a:rPr lang="en-GB" sz="1100" dirty="0">
                          <a:effectLst/>
                        </a:rPr>
                        <a:t>You</a:t>
                      </a:r>
                      <a:r>
                        <a:rPr lang="en-GB" sz="1100" b="1" dirty="0">
                          <a:effectLst/>
                        </a:rPr>
                        <a:t> interpret </a:t>
                      </a:r>
                      <a:r>
                        <a:rPr lang="en-GB" sz="1100" dirty="0">
                          <a:effectLst/>
                        </a:rPr>
                        <a:t>connections in simple authentic texts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extLst>
                  <a:ext uri="{0D108BD9-81ED-4DB2-BD59-A6C34878D82A}">
                    <a16:rowId xmlns:a16="http://schemas.microsoft.com/office/drawing/2014/main" val="735476004"/>
                  </a:ext>
                </a:extLst>
              </a:tr>
              <a:tr h="868242">
                <a:tc>
                  <a:txBody>
                    <a:bodyPr/>
                    <a:lstStyle/>
                    <a:p>
                      <a:pPr algn="ctr"/>
                      <a:r>
                        <a:rPr lang="en-GB" sz="1400">
                          <a:effectLst/>
                        </a:rPr>
                        <a:t> </a:t>
                      </a:r>
                      <a:endParaRPr lang="en-US" sz="1400">
                        <a:effectLst/>
                      </a:endParaRPr>
                    </a:p>
                    <a:p>
                      <a:pPr algn="ctr"/>
                      <a:r>
                        <a:rPr lang="en-GB" sz="1400">
                          <a:effectLst/>
                        </a:rPr>
                        <a:t> </a:t>
                      </a:r>
                      <a:endParaRPr lang="en-US" sz="1400">
                        <a:effectLst/>
                      </a:endParaRPr>
                    </a:p>
                    <a:p>
                      <a:pPr algn="ctr"/>
                      <a:r>
                        <a:rPr lang="en-GB" sz="1400">
                          <a:effectLst/>
                        </a:rPr>
                        <a:t>7-8</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tc>
                <a:tc>
                  <a:txBody>
                    <a:bodyPr/>
                    <a:lstStyle/>
                    <a:p>
                      <a:pPr marL="342900" lvl="0" indent="-342900" algn="l">
                        <a:buFont typeface="+mj-lt"/>
                        <a:buAutoNum type="romanLcPeriod"/>
                      </a:pPr>
                      <a:r>
                        <a:rPr lang="en-GB" sz="1100" dirty="0">
                          <a:effectLst/>
                        </a:rPr>
                        <a:t>You identify </a:t>
                      </a:r>
                      <a:r>
                        <a:rPr lang="en-GB" sz="1100" b="1" dirty="0">
                          <a:effectLst/>
                        </a:rPr>
                        <a:t>explicit and implicit </a:t>
                      </a:r>
                      <a:r>
                        <a:rPr lang="en-GB" sz="1100" dirty="0">
                          <a:effectLst/>
                        </a:rPr>
                        <a:t>information (facts and/or opinions and supporting details) in a wide variety of simple authentic texts</a:t>
                      </a:r>
                      <a:endParaRPr lang="en-US" sz="1100" dirty="0">
                        <a:effectLst/>
                      </a:endParaRPr>
                    </a:p>
                    <a:p>
                      <a:pPr marL="342900" lvl="0" indent="-342900" algn="l">
                        <a:buFont typeface="+mj-lt"/>
                        <a:buAutoNum type="romanLcPeriod"/>
                      </a:pPr>
                      <a:r>
                        <a:rPr lang="en-GB" sz="1100" dirty="0">
                          <a:effectLst/>
                        </a:rPr>
                        <a:t>You</a:t>
                      </a:r>
                      <a:r>
                        <a:rPr lang="en-GB" sz="1100" b="1" dirty="0">
                          <a:effectLst/>
                        </a:rPr>
                        <a:t> analyse </a:t>
                      </a:r>
                      <a:r>
                        <a:rPr lang="en-GB" sz="1100" dirty="0">
                          <a:effectLst/>
                        </a:rPr>
                        <a:t>conventions in simple authentic texts</a:t>
                      </a:r>
                      <a:endParaRPr lang="en-US" sz="1100" dirty="0">
                        <a:effectLst/>
                      </a:endParaRPr>
                    </a:p>
                    <a:p>
                      <a:pPr marL="342900" lvl="0" indent="-342900" algn="l">
                        <a:buFont typeface="+mj-lt"/>
                        <a:buAutoNum type="romanLcPeriod"/>
                      </a:pPr>
                      <a:r>
                        <a:rPr lang="en-GB" sz="1100" dirty="0">
                          <a:effectLst/>
                        </a:rPr>
                        <a:t>You </a:t>
                      </a:r>
                      <a:r>
                        <a:rPr lang="en-GB" sz="1100" b="1" dirty="0">
                          <a:effectLst/>
                        </a:rPr>
                        <a:t>analyse</a:t>
                      </a:r>
                      <a:r>
                        <a:rPr lang="en-GB" sz="1100" dirty="0">
                          <a:effectLst/>
                        </a:rPr>
                        <a:t> connections in simple authentic texts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167" marR="45167" marT="0" marB="0">
                    <a:solidFill>
                      <a:schemeClr val="tx1">
                        <a:lumMod val="75000"/>
                      </a:schemeClr>
                    </a:solidFill>
                  </a:tcPr>
                </a:tc>
                <a:extLst>
                  <a:ext uri="{0D108BD9-81ED-4DB2-BD59-A6C34878D82A}">
                    <a16:rowId xmlns:a16="http://schemas.microsoft.com/office/drawing/2014/main" val="1100965149"/>
                  </a:ext>
                </a:extLst>
              </a:tr>
            </a:tbl>
          </a:graphicData>
        </a:graphic>
      </p:graphicFrame>
    </p:spTree>
    <p:extLst>
      <p:ext uri="{BB962C8B-B14F-4D97-AF65-F5344CB8AC3E}">
        <p14:creationId xmlns:p14="http://schemas.microsoft.com/office/powerpoint/2010/main" val="311512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C052280-388E-4151-A1EB-5236D4FCC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EA983EE-C95B-485A-915D-84177F73BFFE}"/>
              </a:ext>
            </a:extLst>
          </p:cNvPr>
          <p:cNvSpPr>
            <a:spLocks noGrp="1"/>
          </p:cNvSpPr>
          <p:nvPr>
            <p:ph type="title"/>
          </p:nvPr>
        </p:nvSpPr>
        <p:spPr>
          <a:xfrm>
            <a:off x="913796" y="927100"/>
            <a:ext cx="3418766" cy="4616450"/>
          </a:xfrm>
        </p:spPr>
        <p:txBody>
          <a:bodyPr>
            <a:normAutofit/>
          </a:bodyPr>
          <a:lstStyle/>
          <a:p>
            <a:r>
              <a:rPr lang="en-US" dirty="0"/>
              <a:t>Final Criterion Grade</a:t>
            </a:r>
          </a:p>
        </p:txBody>
      </p:sp>
      <p:cxnSp>
        <p:nvCxnSpPr>
          <p:cNvPr id="13" name="Straight Connector 12">
            <a:extLst>
              <a:ext uri="{FF2B5EF4-FFF2-40B4-BE49-F238E27FC236}">
                <a16:creationId xmlns:a16="http://schemas.microsoft.com/office/drawing/2014/main" id="{744251C3-E720-4363-8AF0-20AD319374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301359"/>
            <a:ext cx="0" cy="191135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F6D0CF24-ADC4-45BD-9437-723DF8D2FE00}"/>
              </a:ext>
            </a:extLst>
          </p:cNvPr>
          <p:cNvSpPr>
            <a:spLocks noGrp="1"/>
          </p:cNvSpPr>
          <p:nvPr>
            <p:ph idx="1"/>
          </p:nvPr>
        </p:nvSpPr>
        <p:spPr>
          <a:xfrm>
            <a:off x="4976029" y="971549"/>
            <a:ext cx="6291528" cy="5586906"/>
          </a:xfrm>
        </p:spPr>
        <p:txBody>
          <a:bodyPr anchor="ctr">
            <a:normAutofit/>
          </a:bodyPr>
          <a:lstStyle/>
          <a:p>
            <a:pPr marL="0" indent="0">
              <a:buNone/>
            </a:pPr>
            <a:r>
              <a:rPr lang="en-US" sz="2400" dirty="0"/>
              <a:t>Teachers look at all summative grades.</a:t>
            </a:r>
          </a:p>
          <a:p>
            <a:pPr marL="0" indent="0">
              <a:buNone/>
            </a:pPr>
            <a:r>
              <a:rPr lang="en-US" sz="2400" dirty="0"/>
              <a:t>EXAMPLE: </a:t>
            </a:r>
          </a:p>
          <a:p>
            <a:pPr marL="0" indent="0">
              <a:buNone/>
            </a:pPr>
            <a:r>
              <a:rPr lang="en-US" sz="2400" dirty="0"/>
              <a:t>Criterion A Grades: </a:t>
            </a:r>
          </a:p>
          <a:p>
            <a:pPr marL="0" indent="0">
              <a:buNone/>
            </a:pPr>
            <a:r>
              <a:rPr lang="en-US" sz="2400" dirty="0"/>
              <a:t>5, 6, 7 = 7</a:t>
            </a:r>
          </a:p>
          <a:p>
            <a:pPr marL="0" indent="0">
              <a:buNone/>
            </a:pPr>
            <a:r>
              <a:rPr lang="en-US" sz="2400" dirty="0"/>
              <a:t>7, 6, 5 = 5 (but hopefully, grades don’t go down!)</a:t>
            </a:r>
          </a:p>
          <a:p>
            <a:pPr marL="0" indent="0">
              <a:buNone/>
            </a:pPr>
            <a:r>
              <a:rPr lang="en-US" sz="2400" dirty="0"/>
              <a:t>In cases where a student’s grades don’t follow a simple path, teachers use their best judgement based on both F and S assessments, plus their own observations.</a:t>
            </a:r>
          </a:p>
        </p:txBody>
      </p:sp>
    </p:spTree>
    <p:extLst>
      <p:ext uri="{BB962C8B-B14F-4D97-AF65-F5344CB8AC3E}">
        <p14:creationId xmlns:p14="http://schemas.microsoft.com/office/powerpoint/2010/main" val="389507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120F9-BC5F-41BA-8CB2-E05879386FE2}"/>
              </a:ext>
            </a:extLst>
          </p:cNvPr>
          <p:cNvSpPr>
            <a:spLocks noGrp="1"/>
          </p:cNvSpPr>
          <p:nvPr>
            <p:ph type="title"/>
          </p:nvPr>
        </p:nvSpPr>
        <p:spPr/>
        <p:txBody>
          <a:bodyPr/>
          <a:lstStyle/>
          <a:p>
            <a:r>
              <a:rPr lang="en-US" dirty="0"/>
              <a:t>Final Report Card Grades</a:t>
            </a:r>
          </a:p>
        </p:txBody>
      </p:sp>
      <p:sp>
        <p:nvSpPr>
          <p:cNvPr id="3" name="Content Placeholder 2">
            <a:extLst>
              <a:ext uri="{FF2B5EF4-FFF2-40B4-BE49-F238E27FC236}">
                <a16:creationId xmlns:a16="http://schemas.microsoft.com/office/drawing/2014/main" id="{1598FD84-0C11-471C-9F52-FD6C5213C1D6}"/>
              </a:ext>
            </a:extLst>
          </p:cNvPr>
          <p:cNvSpPr>
            <a:spLocks noGrp="1"/>
          </p:cNvSpPr>
          <p:nvPr>
            <p:ph sz="half" idx="1"/>
          </p:nvPr>
        </p:nvSpPr>
        <p:spPr>
          <a:xfrm>
            <a:off x="913795" y="2088319"/>
            <a:ext cx="5106004" cy="4769681"/>
          </a:xfrm>
        </p:spPr>
        <p:txBody>
          <a:bodyPr>
            <a:normAutofit fontScale="92500" lnSpcReduction="10000"/>
          </a:bodyPr>
          <a:lstStyle/>
          <a:p>
            <a:r>
              <a:rPr lang="en-US" sz="2600" dirty="0"/>
              <a:t>Add up points for all 4 criteria (highest score 32)</a:t>
            </a:r>
          </a:p>
          <a:p>
            <a:r>
              <a:rPr lang="en-US" sz="2600" dirty="0"/>
              <a:t>Find total in grade boundaries</a:t>
            </a:r>
          </a:p>
          <a:p>
            <a:r>
              <a:rPr lang="en-US" sz="2600" dirty="0"/>
              <a:t>Only report card grades of 1 or 2 considered failing</a:t>
            </a:r>
          </a:p>
          <a:p>
            <a:r>
              <a:rPr lang="en-US" sz="2600" dirty="0"/>
              <a:t>Only final (end-of-year) grade counts </a:t>
            </a:r>
          </a:p>
          <a:p>
            <a:pPr marL="0" indent="0">
              <a:buNone/>
            </a:pPr>
            <a:r>
              <a:rPr lang="en-US" sz="2600" dirty="0">
                <a:solidFill>
                  <a:srgbClr val="FF0000"/>
                </a:solidFill>
              </a:rPr>
              <a:t>(NOTE: Excellent, very good, etc. are NOT official IB language.)</a:t>
            </a:r>
          </a:p>
          <a:p>
            <a:pPr marL="0" indent="0">
              <a:buNone/>
            </a:pPr>
            <a:r>
              <a:rPr lang="en-US" dirty="0"/>
              <a:t> </a:t>
            </a:r>
          </a:p>
        </p:txBody>
      </p:sp>
      <p:sp>
        <p:nvSpPr>
          <p:cNvPr id="4" name="Content Placeholder 3">
            <a:extLst>
              <a:ext uri="{FF2B5EF4-FFF2-40B4-BE49-F238E27FC236}">
                <a16:creationId xmlns:a16="http://schemas.microsoft.com/office/drawing/2014/main" id="{398C9DE9-33E5-4116-883F-2501FCB9F8F4}"/>
              </a:ext>
            </a:extLst>
          </p:cNvPr>
          <p:cNvSpPr>
            <a:spLocks noGrp="1"/>
          </p:cNvSpPr>
          <p:nvPr>
            <p:ph sz="half" idx="2"/>
          </p:nvPr>
        </p:nvSpPr>
        <p:spPr>
          <a:xfrm>
            <a:off x="6173403" y="2088319"/>
            <a:ext cx="5094154" cy="4512178"/>
          </a:xfrm>
        </p:spPr>
        <p:txBody>
          <a:bodyPr>
            <a:normAutofit fontScale="92500" lnSpcReduction="10000"/>
          </a:bodyPr>
          <a:lstStyle/>
          <a:p>
            <a:pPr marL="0" indent="0">
              <a:buNone/>
            </a:pPr>
            <a:r>
              <a:rPr lang="en-US" sz="2600" dirty="0"/>
              <a:t>GRADE BOUNDARIES</a:t>
            </a:r>
          </a:p>
          <a:p>
            <a:pPr marL="0" indent="0">
              <a:buNone/>
            </a:pPr>
            <a:r>
              <a:rPr lang="en-US" sz="2600" dirty="0"/>
              <a:t>7	28-32	</a:t>
            </a:r>
            <a:r>
              <a:rPr lang="en-US" sz="2600" dirty="0">
                <a:solidFill>
                  <a:srgbClr val="FF0000"/>
                </a:solidFill>
              </a:rPr>
              <a:t>excellent</a:t>
            </a:r>
          </a:p>
          <a:p>
            <a:pPr marL="0" indent="0">
              <a:buNone/>
            </a:pPr>
            <a:r>
              <a:rPr lang="en-US" sz="2600" dirty="0"/>
              <a:t>6	24-27	</a:t>
            </a:r>
            <a:r>
              <a:rPr lang="en-US" sz="2600" dirty="0">
                <a:solidFill>
                  <a:srgbClr val="FF0000"/>
                </a:solidFill>
              </a:rPr>
              <a:t>very good</a:t>
            </a:r>
          </a:p>
          <a:p>
            <a:pPr marL="0" indent="0">
              <a:buNone/>
            </a:pPr>
            <a:r>
              <a:rPr lang="en-US" sz="2600" dirty="0"/>
              <a:t>5	19-23	</a:t>
            </a:r>
            <a:r>
              <a:rPr lang="en-US" sz="2600" dirty="0">
                <a:solidFill>
                  <a:srgbClr val="FF0000"/>
                </a:solidFill>
              </a:rPr>
              <a:t>good</a:t>
            </a:r>
          </a:p>
          <a:p>
            <a:pPr marL="0" indent="0">
              <a:buNone/>
            </a:pPr>
            <a:r>
              <a:rPr lang="en-US" sz="2600" dirty="0"/>
              <a:t>4	15-18	</a:t>
            </a:r>
            <a:r>
              <a:rPr lang="en-US" sz="2600" dirty="0">
                <a:solidFill>
                  <a:srgbClr val="FF0000"/>
                </a:solidFill>
              </a:rPr>
              <a:t>satisfactory</a:t>
            </a:r>
          </a:p>
          <a:p>
            <a:pPr marL="0" indent="0">
              <a:buNone/>
            </a:pPr>
            <a:r>
              <a:rPr lang="en-US" sz="2600" dirty="0"/>
              <a:t>3	10-14	</a:t>
            </a:r>
            <a:r>
              <a:rPr lang="en-US" sz="2600" dirty="0">
                <a:solidFill>
                  <a:srgbClr val="FF0000"/>
                </a:solidFill>
              </a:rPr>
              <a:t>acceptable</a:t>
            </a:r>
          </a:p>
          <a:p>
            <a:pPr marL="0" indent="0">
              <a:buNone/>
            </a:pPr>
            <a:r>
              <a:rPr lang="en-US" sz="2600" dirty="0"/>
              <a:t>2	6-9	</a:t>
            </a:r>
            <a:r>
              <a:rPr lang="en-US" sz="2600" dirty="0">
                <a:solidFill>
                  <a:srgbClr val="FF0000"/>
                </a:solidFill>
              </a:rPr>
              <a:t>limited (failing)</a:t>
            </a:r>
          </a:p>
          <a:p>
            <a:pPr marL="0" indent="0">
              <a:buNone/>
            </a:pPr>
            <a:r>
              <a:rPr lang="en-US" sz="2600" dirty="0"/>
              <a:t>1	1-5	</a:t>
            </a:r>
            <a:r>
              <a:rPr lang="en-US" sz="2600" dirty="0">
                <a:solidFill>
                  <a:srgbClr val="FF0000"/>
                </a:solidFill>
              </a:rPr>
              <a:t>very limited (failing)</a:t>
            </a:r>
          </a:p>
          <a:p>
            <a:pPr marL="514350" indent="-514350">
              <a:buAutoNum type="arabicPlain" startAt="6"/>
            </a:pPr>
            <a:endParaRPr lang="en-US" dirty="0"/>
          </a:p>
        </p:txBody>
      </p:sp>
    </p:spTree>
    <p:extLst>
      <p:ext uri="{BB962C8B-B14F-4D97-AF65-F5344CB8AC3E}">
        <p14:creationId xmlns:p14="http://schemas.microsoft.com/office/powerpoint/2010/main" val="965558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247</TotalTime>
  <Words>775</Words>
  <Application>Microsoft Office PowerPoint</Application>
  <PresentationFormat>Widescreen</PresentationFormat>
  <Paragraphs>84</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Bookman Old Style</vt:lpstr>
      <vt:lpstr>Calibri</vt:lpstr>
      <vt:lpstr>Rockwell</vt:lpstr>
      <vt:lpstr>Damask</vt:lpstr>
      <vt:lpstr>The IB  Middle Years ProgramME (MYP)</vt:lpstr>
      <vt:lpstr>The Middle years programME </vt:lpstr>
      <vt:lpstr>MYP Grading in Theory</vt:lpstr>
      <vt:lpstr>MYP Grading in Practice</vt:lpstr>
      <vt:lpstr>EXAMPLE: Language Acquisition</vt:lpstr>
      <vt:lpstr>Final Criterion Grade</vt:lpstr>
      <vt:lpstr>Final Report Card Grades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IB MYP</dc:title>
  <dc:creator>Lisa Kerwin</dc:creator>
  <cp:lastModifiedBy>Lisa Kerwin</cp:lastModifiedBy>
  <cp:revision>19</cp:revision>
  <dcterms:created xsi:type="dcterms:W3CDTF">2021-01-28T14:17:52Z</dcterms:created>
  <dcterms:modified xsi:type="dcterms:W3CDTF">2021-02-05T12:54:39Z</dcterms:modified>
</cp:coreProperties>
</file>